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0" r:id="rId2"/>
  </p:sldMasterIdLst>
  <p:notesMasterIdLst>
    <p:notesMasterId r:id="rId18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orient="horz" pos="4246"/>
        <p:guide orient="horz" pos="4064"/>
        <p:guide orient="horz" pos="482"/>
        <p:guide orient="horz" pos="4020"/>
        <p:guide orient="horz" pos="618"/>
        <p:guide pos="2880"/>
        <p:guide pos="5465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978"/>
    </p:cViewPr>
  </p:sorter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C4E03-47C0-4665-ACD6-2E9CF6B792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C27030D9-26E8-4319-8F04-EB2EB9C2FD0B}">
      <dgm:prSet/>
      <dgm:spPr/>
      <dgm:t>
        <a:bodyPr/>
        <a:lstStyle/>
        <a:p>
          <a:pPr rtl="0"/>
          <a:r>
            <a:rPr lang="zh-CN" dirty="0" smtClean="0"/>
            <a:t>推进生态文明建设，必须全面贯彻落实党的十八大精神，以邓小平理论、“三个代表”重要思想、科学发展观为指导，树立尊重自然、顺应自然、保护自然的生态文明理念，坚持节约资源和保护环境的基本国策，坚持节约优先、保护优先、自然恢复为主的方针，着力树立生态观念、完善生态制度、维护生态安全、优化生态环境，形成节约资源和保护环境的空间格局、产业结构、生产方式、生活方式。</a:t>
          </a:r>
          <a:endParaRPr lang="zh-CN" dirty="0"/>
        </a:p>
      </dgm:t>
    </dgm:pt>
    <dgm:pt modelId="{9CA0EBF9-C8AA-481A-BCC6-34F934C1CF04}" type="parTrans" cxnId="{1E9A5163-2865-4904-B8AE-E43A41F1C69D}">
      <dgm:prSet/>
      <dgm:spPr/>
      <dgm:t>
        <a:bodyPr/>
        <a:lstStyle/>
        <a:p>
          <a:endParaRPr lang="zh-CN" altLang="en-US"/>
        </a:p>
      </dgm:t>
    </dgm:pt>
    <dgm:pt modelId="{C4875064-2626-4C4C-ACEA-A74C590490C2}" type="sibTrans" cxnId="{1E9A5163-2865-4904-B8AE-E43A41F1C69D}">
      <dgm:prSet/>
      <dgm:spPr/>
      <dgm:t>
        <a:bodyPr/>
        <a:lstStyle/>
        <a:p>
          <a:endParaRPr lang="zh-CN" altLang="en-US"/>
        </a:p>
      </dgm:t>
    </dgm:pt>
    <dgm:pt modelId="{1D6A6C82-E688-41ED-AEA7-9D664FAA2DCB}">
      <dgm:prSet/>
      <dgm:spPr/>
      <dgm:t>
        <a:bodyPr/>
        <a:lstStyle/>
        <a:p>
          <a:pPr rtl="0"/>
          <a:r>
            <a:rPr lang="zh-CN" b="1" dirty="0" smtClean="0"/>
            <a:t>节约资源是保护生态环境的根本之策</a:t>
          </a:r>
          <a:r>
            <a:rPr lang="zh-CN" dirty="0" smtClean="0"/>
            <a:t>。要大力节约集约利用资源，推动资源利用方式根本转变，加强全过程节约管理，大幅降低能源、水、土地消耗强度，大力发展循环经济，促进生产、流通、消费过程的减量化、再利用、资源化。</a:t>
          </a:r>
          <a:endParaRPr lang="zh-CN" dirty="0"/>
        </a:p>
      </dgm:t>
    </dgm:pt>
    <dgm:pt modelId="{4EF3B766-1C7E-4DAE-AF3C-77BC06AE4289}" type="parTrans" cxnId="{D3540371-3733-4139-BB60-1B6618DF7EF9}">
      <dgm:prSet/>
      <dgm:spPr/>
      <dgm:t>
        <a:bodyPr/>
        <a:lstStyle/>
        <a:p>
          <a:endParaRPr lang="zh-CN" altLang="en-US"/>
        </a:p>
      </dgm:t>
    </dgm:pt>
    <dgm:pt modelId="{4CCABF9C-9478-4412-ACA4-D95498788E86}" type="sibTrans" cxnId="{D3540371-3733-4139-BB60-1B6618DF7EF9}">
      <dgm:prSet/>
      <dgm:spPr/>
      <dgm:t>
        <a:bodyPr/>
        <a:lstStyle/>
        <a:p>
          <a:endParaRPr lang="zh-CN" altLang="en-US"/>
        </a:p>
      </dgm:t>
    </dgm:pt>
    <dgm:pt modelId="{1E59A99F-8F91-49B9-9238-B3AF7B551074}">
      <dgm:prSet/>
      <dgm:spPr/>
      <dgm:t>
        <a:bodyPr/>
        <a:lstStyle/>
        <a:p>
          <a:pPr rtl="0"/>
          <a:r>
            <a:rPr lang="zh-CN" b="1" dirty="0" smtClean="0"/>
            <a:t>要实施重大生态修复工程，增强生态产品生产能力。良好生态环境是人和社会持续发展的根本基础。</a:t>
          </a:r>
          <a:r>
            <a:rPr lang="zh-CN" dirty="0" smtClean="0"/>
            <a:t>人民群众对环境问题高度关注。环境保护和治理要以解决损害群众健康突出环境问题为重点，坚持预防为主、综合治理，强 化水、大气、土壤等污染防治，着力推进重点流域和区域水污染防治，着力推进重点行业和重点区域大气污染治理。</a:t>
          </a:r>
          <a:endParaRPr lang="zh-CN" dirty="0"/>
        </a:p>
      </dgm:t>
    </dgm:pt>
    <dgm:pt modelId="{FC5244EB-57A2-4EA0-9A6F-7C40BFA55145}" type="parTrans" cxnId="{8C962B70-E750-4531-A23F-2ECC11C5FFBF}">
      <dgm:prSet/>
      <dgm:spPr/>
      <dgm:t>
        <a:bodyPr/>
        <a:lstStyle/>
        <a:p>
          <a:endParaRPr lang="zh-CN" altLang="en-US"/>
        </a:p>
      </dgm:t>
    </dgm:pt>
    <dgm:pt modelId="{DD276121-ABE4-41B7-BC46-3F5A693691DF}" type="sibTrans" cxnId="{8C962B70-E750-4531-A23F-2ECC11C5FFBF}">
      <dgm:prSet/>
      <dgm:spPr/>
      <dgm:t>
        <a:bodyPr/>
        <a:lstStyle/>
        <a:p>
          <a:endParaRPr lang="zh-CN" altLang="en-US"/>
        </a:p>
      </dgm:t>
    </dgm:pt>
    <dgm:pt modelId="{0F8ABD22-A94D-49FD-9024-08E4A4D3DEE5}" type="pres">
      <dgm:prSet presAssocID="{732C4E03-47C0-4665-ACD6-2E9CF6B792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4AC4AFD-7C8A-461B-8BB2-8DE0B5CE989C}" type="pres">
      <dgm:prSet presAssocID="{C27030D9-26E8-4319-8F04-EB2EB9C2FD0B}" presName="parentText" presStyleLbl="node1" presStyleIdx="0" presStyleCnt="3" custLinFactY="-278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41D97F-6BEA-4725-9686-A2EF56E1F9DF}" type="pres">
      <dgm:prSet presAssocID="{C4875064-2626-4C4C-ACEA-A74C590490C2}" presName="spacer" presStyleCnt="0"/>
      <dgm:spPr/>
    </dgm:pt>
    <dgm:pt modelId="{02A5B9D2-0C35-4234-B2A5-4F7BF4AABF65}" type="pres">
      <dgm:prSet presAssocID="{1D6A6C82-E688-41ED-AEA7-9D664FAA2DCB}" presName="parentText" presStyleLbl="node1" presStyleIdx="1" presStyleCnt="3" custLinFactY="-278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902229-F537-4B76-B077-CE2B773F2B18}" type="pres">
      <dgm:prSet presAssocID="{4CCABF9C-9478-4412-ACA4-D95498788E86}" presName="spacer" presStyleCnt="0"/>
      <dgm:spPr/>
    </dgm:pt>
    <dgm:pt modelId="{A8D532EF-6F79-4268-8127-2FEA65DAACC3}" type="pres">
      <dgm:prSet presAssocID="{1E59A99F-8F91-49B9-9238-B3AF7B551074}" presName="parentText" presStyleLbl="node1" presStyleIdx="2" presStyleCnt="3" custLinFactY="-278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7DC8FF1-46A3-408B-BA6A-A69E0912220A}" type="presOf" srcId="{C27030D9-26E8-4319-8F04-EB2EB9C2FD0B}" destId="{E4AC4AFD-7C8A-461B-8BB2-8DE0B5CE989C}" srcOrd="0" destOrd="0" presId="urn:microsoft.com/office/officeart/2005/8/layout/vList2"/>
    <dgm:cxn modelId="{D3540371-3733-4139-BB60-1B6618DF7EF9}" srcId="{732C4E03-47C0-4665-ACD6-2E9CF6B792B3}" destId="{1D6A6C82-E688-41ED-AEA7-9D664FAA2DCB}" srcOrd="1" destOrd="0" parTransId="{4EF3B766-1C7E-4DAE-AF3C-77BC06AE4289}" sibTransId="{4CCABF9C-9478-4412-ACA4-D95498788E86}"/>
    <dgm:cxn modelId="{BA842C0C-0F70-409F-8977-4B84941B77CD}" type="presOf" srcId="{732C4E03-47C0-4665-ACD6-2E9CF6B792B3}" destId="{0F8ABD22-A94D-49FD-9024-08E4A4D3DEE5}" srcOrd="0" destOrd="0" presId="urn:microsoft.com/office/officeart/2005/8/layout/vList2"/>
    <dgm:cxn modelId="{DD2D07FA-AA9E-4BE1-8166-4127F5C58816}" type="presOf" srcId="{1E59A99F-8F91-49B9-9238-B3AF7B551074}" destId="{A8D532EF-6F79-4268-8127-2FEA65DAACC3}" srcOrd="0" destOrd="0" presId="urn:microsoft.com/office/officeart/2005/8/layout/vList2"/>
    <dgm:cxn modelId="{4AE98930-F4FA-4732-951F-AC877EC24CED}" type="presOf" srcId="{1D6A6C82-E688-41ED-AEA7-9D664FAA2DCB}" destId="{02A5B9D2-0C35-4234-B2A5-4F7BF4AABF65}" srcOrd="0" destOrd="0" presId="urn:microsoft.com/office/officeart/2005/8/layout/vList2"/>
    <dgm:cxn modelId="{8C962B70-E750-4531-A23F-2ECC11C5FFBF}" srcId="{732C4E03-47C0-4665-ACD6-2E9CF6B792B3}" destId="{1E59A99F-8F91-49B9-9238-B3AF7B551074}" srcOrd="2" destOrd="0" parTransId="{FC5244EB-57A2-4EA0-9A6F-7C40BFA55145}" sibTransId="{DD276121-ABE4-41B7-BC46-3F5A693691DF}"/>
    <dgm:cxn modelId="{1E9A5163-2865-4904-B8AE-E43A41F1C69D}" srcId="{732C4E03-47C0-4665-ACD6-2E9CF6B792B3}" destId="{C27030D9-26E8-4319-8F04-EB2EB9C2FD0B}" srcOrd="0" destOrd="0" parTransId="{9CA0EBF9-C8AA-481A-BCC6-34F934C1CF04}" sibTransId="{C4875064-2626-4C4C-ACEA-A74C590490C2}"/>
    <dgm:cxn modelId="{BAACF853-654F-4118-BCEE-8D43F91E6CE3}" type="presParOf" srcId="{0F8ABD22-A94D-49FD-9024-08E4A4D3DEE5}" destId="{E4AC4AFD-7C8A-461B-8BB2-8DE0B5CE989C}" srcOrd="0" destOrd="0" presId="urn:microsoft.com/office/officeart/2005/8/layout/vList2"/>
    <dgm:cxn modelId="{824E8CD0-BB4A-4259-9807-F0C8FCBC88DF}" type="presParOf" srcId="{0F8ABD22-A94D-49FD-9024-08E4A4D3DEE5}" destId="{F941D97F-6BEA-4725-9686-A2EF56E1F9DF}" srcOrd="1" destOrd="0" presId="urn:microsoft.com/office/officeart/2005/8/layout/vList2"/>
    <dgm:cxn modelId="{F7A1C243-3A2D-4278-B46F-986599E1709B}" type="presParOf" srcId="{0F8ABD22-A94D-49FD-9024-08E4A4D3DEE5}" destId="{02A5B9D2-0C35-4234-B2A5-4F7BF4AABF65}" srcOrd="2" destOrd="0" presId="urn:microsoft.com/office/officeart/2005/8/layout/vList2"/>
    <dgm:cxn modelId="{962CB0A6-7EE5-43B9-8E0B-361D86B1F7A5}" type="presParOf" srcId="{0F8ABD22-A94D-49FD-9024-08E4A4D3DEE5}" destId="{C2902229-F537-4B76-B077-CE2B773F2B18}" srcOrd="3" destOrd="0" presId="urn:microsoft.com/office/officeart/2005/8/layout/vList2"/>
    <dgm:cxn modelId="{6F5EAE21-6103-4914-92D9-EDD91C2E76C6}" type="presParOf" srcId="{0F8ABD22-A94D-49FD-9024-08E4A4D3DEE5}" destId="{A8D532EF-6F79-4268-8127-2FEA65DAAC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DF904-8FE4-4BF0-BD25-DB5774A016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8B679A9-9666-4C21-BB07-AAFE462C46C9}">
      <dgm:prSet phldrT="[文本]"/>
      <dgm:spPr/>
      <dgm:t>
        <a:bodyPr/>
        <a:lstStyle/>
        <a:p>
          <a:r>
            <a:rPr lang="zh-CN" altLang="zh-CN" b="1" dirty="0" smtClean="0"/>
            <a:t>一是优</a:t>
          </a:r>
          <a:endParaRPr lang="zh-CN" altLang="en-US" dirty="0"/>
        </a:p>
      </dgm:t>
    </dgm:pt>
    <dgm:pt modelId="{202298AC-BFAA-4525-9670-A6B6BF7CCE93}" type="par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9E252AE7-D138-45F5-81D3-C2693AFE45B1}" type="sib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DD47D9BF-A688-4749-B704-63AA6BF3738D}">
      <dgm:prSet phldrT="[文本]"/>
      <dgm:spPr/>
      <dgm:t>
        <a:bodyPr/>
        <a:lstStyle/>
        <a:p>
          <a:r>
            <a:rPr lang="zh-CN" altLang="zh-CN" dirty="0" smtClean="0"/>
            <a:t>优化国土空间开发格局。要按照人口资源环境相均衡、经济社会生态效益相统一的原则，控制开发强度，调整空间结构，促进生产空间集约高效、生活空间宜居适度、生态空间山青水秀，给自然留下更多修复空间，给农业留下更多良田，给子孙后代留下天蓝、地绿、水净的美好家园。加快实施主体功能区战略，推动各地区严格按照主体功能定位发展，构建科学合理的城市化格局、农业发展格局、生态安全格局。提高海洋资源开发能力，坚决维护国家海洋权益，建设海洋强国。</a:t>
          </a:r>
          <a:endParaRPr lang="zh-CN" altLang="en-US" dirty="0"/>
        </a:p>
      </dgm:t>
    </dgm:pt>
    <dgm:pt modelId="{0DB8E941-AA50-4BC1-9BDF-7DB78C121DC6}" type="par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2A1460-7E74-4719-ABED-F65A9BFF2895}" type="sib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F2157E-256F-4584-AFB4-A6491F12D898}" type="pres">
      <dgm:prSet presAssocID="{759DF904-8FE4-4BF0-BD25-DB5774A0167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7430BB04-43B0-4787-B2CA-8EDEE337E07C}" type="pres">
      <dgm:prSet presAssocID="{08B679A9-9666-4C21-BB07-AAFE462C46C9}" presName="thickLine" presStyleLbl="alignNode1" presStyleIdx="0" presStyleCnt="1"/>
      <dgm:spPr/>
    </dgm:pt>
    <dgm:pt modelId="{AB837CAB-9B1D-4B81-9A32-72F8779FA3DC}" type="pres">
      <dgm:prSet presAssocID="{08B679A9-9666-4C21-BB07-AAFE462C46C9}" presName="horz1" presStyleCnt="0"/>
      <dgm:spPr/>
    </dgm:pt>
    <dgm:pt modelId="{8F8FCFBD-4C03-4ED9-A201-DDC2CAA795D3}" type="pres">
      <dgm:prSet presAssocID="{08B679A9-9666-4C21-BB07-AAFE462C46C9}" presName="tx1" presStyleLbl="revTx" presStyleIdx="0" presStyleCnt="2"/>
      <dgm:spPr/>
      <dgm:t>
        <a:bodyPr/>
        <a:lstStyle/>
        <a:p>
          <a:endParaRPr lang="zh-CN" altLang="en-US"/>
        </a:p>
      </dgm:t>
    </dgm:pt>
    <dgm:pt modelId="{C1D4CC7A-1462-4276-B8C6-FA537F5BC174}" type="pres">
      <dgm:prSet presAssocID="{08B679A9-9666-4C21-BB07-AAFE462C46C9}" presName="vert1" presStyleCnt="0"/>
      <dgm:spPr/>
    </dgm:pt>
    <dgm:pt modelId="{D37EB79A-7525-45CD-83BD-26955DAA964F}" type="pres">
      <dgm:prSet presAssocID="{DD47D9BF-A688-4749-B704-63AA6BF3738D}" presName="vertSpace2a" presStyleCnt="0"/>
      <dgm:spPr/>
    </dgm:pt>
    <dgm:pt modelId="{FA132A2E-3B87-477E-8E7B-5D53D4F5F394}" type="pres">
      <dgm:prSet presAssocID="{DD47D9BF-A688-4749-B704-63AA6BF3738D}" presName="horz2" presStyleCnt="0"/>
      <dgm:spPr/>
    </dgm:pt>
    <dgm:pt modelId="{BC93131F-B33D-478E-A14B-39E3B514DD54}" type="pres">
      <dgm:prSet presAssocID="{DD47D9BF-A688-4749-B704-63AA6BF3738D}" presName="horzSpace2" presStyleCnt="0"/>
      <dgm:spPr/>
    </dgm:pt>
    <dgm:pt modelId="{BB836BBC-418F-4B92-BFD0-20AF466B0C3E}" type="pres">
      <dgm:prSet presAssocID="{DD47D9BF-A688-4749-B704-63AA6BF3738D}" presName="tx2" presStyleLbl="revTx" presStyleIdx="1" presStyleCnt="2" custScaleX="127389" custScaleY="330323"/>
      <dgm:spPr/>
      <dgm:t>
        <a:bodyPr/>
        <a:lstStyle/>
        <a:p>
          <a:endParaRPr lang="zh-CN" altLang="en-US"/>
        </a:p>
      </dgm:t>
    </dgm:pt>
    <dgm:pt modelId="{D6007538-1D6E-4A0F-9A2D-37385368B0EE}" type="pres">
      <dgm:prSet presAssocID="{DD47D9BF-A688-4749-B704-63AA6BF3738D}" presName="vert2" presStyleCnt="0"/>
      <dgm:spPr/>
    </dgm:pt>
    <dgm:pt modelId="{AEFA7D57-B591-44C6-B0AF-101D1FBDF799}" type="pres">
      <dgm:prSet presAssocID="{DD47D9BF-A688-4749-B704-63AA6BF3738D}" presName="thinLine2b" presStyleLbl="callout" presStyleIdx="0" presStyleCnt="1"/>
      <dgm:spPr/>
    </dgm:pt>
    <dgm:pt modelId="{D3762E26-F064-4BF4-B92E-F95CF078A19F}" type="pres">
      <dgm:prSet presAssocID="{DD47D9BF-A688-4749-B704-63AA6BF3738D}" presName="vertSpace2b" presStyleCnt="0"/>
      <dgm:spPr/>
    </dgm:pt>
  </dgm:ptLst>
  <dgm:cxnLst>
    <dgm:cxn modelId="{C3EA67C6-7A59-4EE9-9CE2-62FDD4E751BA}" srcId="{08B679A9-9666-4C21-BB07-AAFE462C46C9}" destId="{DD47D9BF-A688-4749-B704-63AA6BF3738D}" srcOrd="0" destOrd="0" parTransId="{0DB8E941-AA50-4BC1-9BDF-7DB78C121DC6}" sibTransId="{952A1460-7E74-4719-ABED-F65A9BFF2895}"/>
    <dgm:cxn modelId="{85B70798-3744-4968-B742-F592676CD709}" type="presOf" srcId="{759DF904-8FE4-4BF0-BD25-DB5774A01670}" destId="{95F2157E-256F-4584-AFB4-A6491F12D898}" srcOrd="0" destOrd="0" presId="urn:microsoft.com/office/officeart/2008/layout/LinedList"/>
    <dgm:cxn modelId="{B737FD49-7B15-4DCD-B3D9-BFD0E37A10F9}" type="presOf" srcId="{DD47D9BF-A688-4749-B704-63AA6BF3738D}" destId="{BB836BBC-418F-4B92-BFD0-20AF466B0C3E}" srcOrd="0" destOrd="0" presId="urn:microsoft.com/office/officeart/2008/layout/LinedList"/>
    <dgm:cxn modelId="{AA16A740-69CD-4D37-855D-FC1AA718D2C0}" type="presOf" srcId="{08B679A9-9666-4C21-BB07-AAFE462C46C9}" destId="{8F8FCFBD-4C03-4ED9-A201-DDC2CAA795D3}" srcOrd="0" destOrd="0" presId="urn:microsoft.com/office/officeart/2008/layout/LinedList"/>
    <dgm:cxn modelId="{728AD48D-2998-40A3-AFD4-99E87E873999}" srcId="{759DF904-8FE4-4BF0-BD25-DB5774A01670}" destId="{08B679A9-9666-4C21-BB07-AAFE462C46C9}" srcOrd="0" destOrd="0" parTransId="{202298AC-BFAA-4525-9670-A6B6BF7CCE93}" sibTransId="{9E252AE7-D138-45F5-81D3-C2693AFE45B1}"/>
    <dgm:cxn modelId="{0A485290-0A0C-43B6-8510-F36BA64B2F54}" type="presParOf" srcId="{95F2157E-256F-4584-AFB4-A6491F12D898}" destId="{7430BB04-43B0-4787-B2CA-8EDEE337E07C}" srcOrd="0" destOrd="0" presId="urn:microsoft.com/office/officeart/2008/layout/LinedList"/>
    <dgm:cxn modelId="{58CD2ABB-C0D2-4A57-8A59-425FE02D265E}" type="presParOf" srcId="{95F2157E-256F-4584-AFB4-A6491F12D898}" destId="{AB837CAB-9B1D-4B81-9A32-72F8779FA3DC}" srcOrd="1" destOrd="0" presId="urn:microsoft.com/office/officeart/2008/layout/LinedList"/>
    <dgm:cxn modelId="{CDA7574C-5AB0-4402-B5B4-813E54E7427B}" type="presParOf" srcId="{AB837CAB-9B1D-4B81-9A32-72F8779FA3DC}" destId="{8F8FCFBD-4C03-4ED9-A201-DDC2CAA795D3}" srcOrd="0" destOrd="0" presId="urn:microsoft.com/office/officeart/2008/layout/LinedList"/>
    <dgm:cxn modelId="{5088269C-1E0A-46AD-80AC-BFA83FD38845}" type="presParOf" srcId="{AB837CAB-9B1D-4B81-9A32-72F8779FA3DC}" destId="{C1D4CC7A-1462-4276-B8C6-FA537F5BC174}" srcOrd="1" destOrd="0" presId="urn:microsoft.com/office/officeart/2008/layout/LinedList"/>
    <dgm:cxn modelId="{243427B0-2CEE-4A2F-969A-6E60A5D6E5BE}" type="presParOf" srcId="{C1D4CC7A-1462-4276-B8C6-FA537F5BC174}" destId="{D37EB79A-7525-45CD-83BD-26955DAA964F}" srcOrd="0" destOrd="0" presId="urn:microsoft.com/office/officeart/2008/layout/LinedList"/>
    <dgm:cxn modelId="{ADD53EC3-7ABE-4A46-BF0D-0E615D1CE663}" type="presParOf" srcId="{C1D4CC7A-1462-4276-B8C6-FA537F5BC174}" destId="{FA132A2E-3B87-477E-8E7B-5D53D4F5F394}" srcOrd="1" destOrd="0" presId="urn:microsoft.com/office/officeart/2008/layout/LinedList"/>
    <dgm:cxn modelId="{337E989C-9963-4146-8FD2-5B869B5636E7}" type="presParOf" srcId="{FA132A2E-3B87-477E-8E7B-5D53D4F5F394}" destId="{BC93131F-B33D-478E-A14B-39E3B514DD54}" srcOrd="0" destOrd="0" presId="urn:microsoft.com/office/officeart/2008/layout/LinedList"/>
    <dgm:cxn modelId="{CD48D52B-A6CB-4479-AAD6-ACE8D1C822AD}" type="presParOf" srcId="{FA132A2E-3B87-477E-8E7B-5D53D4F5F394}" destId="{BB836BBC-418F-4B92-BFD0-20AF466B0C3E}" srcOrd="1" destOrd="0" presId="urn:microsoft.com/office/officeart/2008/layout/LinedList"/>
    <dgm:cxn modelId="{99C6F71E-5298-434F-9DF2-A361F4F95868}" type="presParOf" srcId="{FA132A2E-3B87-477E-8E7B-5D53D4F5F394}" destId="{D6007538-1D6E-4A0F-9A2D-37385368B0EE}" srcOrd="2" destOrd="0" presId="urn:microsoft.com/office/officeart/2008/layout/LinedList"/>
    <dgm:cxn modelId="{7806F7CC-E283-4CB8-9F9F-A20EABE4B442}" type="presParOf" srcId="{C1D4CC7A-1462-4276-B8C6-FA537F5BC174}" destId="{AEFA7D57-B591-44C6-B0AF-101D1FBDF799}" srcOrd="2" destOrd="0" presId="urn:microsoft.com/office/officeart/2008/layout/LinedList"/>
    <dgm:cxn modelId="{F6E3274E-5537-4C5F-82C3-611DF519EE97}" type="presParOf" srcId="{C1D4CC7A-1462-4276-B8C6-FA537F5BC174}" destId="{D3762E26-F064-4BF4-B92E-F95CF078A19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9DF904-8FE4-4BF0-BD25-DB5774A016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8B679A9-9666-4C21-BB07-AAFE462C46C9}">
      <dgm:prSet phldrT="[文本]"/>
      <dgm:spPr/>
      <dgm:t>
        <a:bodyPr/>
        <a:lstStyle/>
        <a:p>
          <a:r>
            <a:rPr lang="zh-CN" b="1" dirty="0" smtClean="0"/>
            <a:t>二是节</a:t>
          </a:r>
          <a:endParaRPr lang="zh-CN" altLang="en-US" dirty="0"/>
        </a:p>
      </dgm:t>
    </dgm:pt>
    <dgm:pt modelId="{202298AC-BFAA-4525-9670-A6B6BF7CCE93}" type="par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9E252AE7-D138-45F5-81D3-C2693AFE45B1}" type="sib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DD47D9BF-A688-4749-B704-63AA6BF3738D}">
      <dgm:prSet phldrT="[文本]"/>
      <dgm:spPr/>
      <dgm:t>
        <a:bodyPr/>
        <a:lstStyle/>
        <a:p>
          <a:r>
            <a:rPr lang="zh-CN" dirty="0" smtClean="0"/>
            <a:t>全面促进资源节约。要节约集中利用资源，推动资源利用方式根本转变，加强全过程节约管理，大幅降低能源、水、土地消耗强度，提高利用效率和效益。推动能源生产和消费革命，支持节能低碳产业和新能源、可再生能源发展，确保国家能源安全。加强水源地保护和用水总量管理，建设节水型社会。严守耕地保护红线，严格土地用途管制。加强矿产资源勘查、保护、合理开发。发展循环经济，促进生产、流通、消费过程的减量化、再利用、资源化。</a:t>
          </a:r>
          <a:endParaRPr lang="zh-CN" altLang="en-US" dirty="0"/>
        </a:p>
      </dgm:t>
    </dgm:pt>
    <dgm:pt modelId="{0DB8E941-AA50-4BC1-9BDF-7DB78C121DC6}" type="par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2A1460-7E74-4719-ABED-F65A9BFF2895}" type="sib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F2157E-256F-4584-AFB4-A6491F12D898}" type="pres">
      <dgm:prSet presAssocID="{759DF904-8FE4-4BF0-BD25-DB5774A0167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7430BB04-43B0-4787-B2CA-8EDEE337E07C}" type="pres">
      <dgm:prSet presAssocID="{08B679A9-9666-4C21-BB07-AAFE462C46C9}" presName="thickLine" presStyleLbl="alignNode1" presStyleIdx="0" presStyleCnt="1"/>
      <dgm:spPr/>
    </dgm:pt>
    <dgm:pt modelId="{AB837CAB-9B1D-4B81-9A32-72F8779FA3DC}" type="pres">
      <dgm:prSet presAssocID="{08B679A9-9666-4C21-BB07-AAFE462C46C9}" presName="horz1" presStyleCnt="0"/>
      <dgm:spPr/>
    </dgm:pt>
    <dgm:pt modelId="{8F8FCFBD-4C03-4ED9-A201-DDC2CAA795D3}" type="pres">
      <dgm:prSet presAssocID="{08B679A9-9666-4C21-BB07-AAFE462C46C9}" presName="tx1" presStyleLbl="revTx" presStyleIdx="0" presStyleCnt="2"/>
      <dgm:spPr/>
      <dgm:t>
        <a:bodyPr/>
        <a:lstStyle/>
        <a:p>
          <a:endParaRPr lang="zh-CN" altLang="en-US"/>
        </a:p>
      </dgm:t>
    </dgm:pt>
    <dgm:pt modelId="{C1D4CC7A-1462-4276-B8C6-FA537F5BC174}" type="pres">
      <dgm:prSet presAssocID="{08B679A9-9666-4C21-BB07-AAFE462C46C9}" presName="vert1" presStyleCnt="0"/>
      <dgm:spPr/>
    </dgm:pt>
    <dgm:pt modelId="{D37EB79A-7525-45CD-83BD-26955DAA964F}" type="pres">
      <dgm:prSet presAssocID="{DD47D9BF-A688-4749-B704-63AA6BF3738D}" presName="vertSpace2a" presStyleCnt="0"/>
      <dgm:spPr/>
    </dgm:pt>
    <dgm:pt modelId="{FA132A2E-3B87-477E-8E7B-5D53D4F5F394}" type="pres">
      <dgm:prSet presAssocID="{DD47D9BF-A688-4749-B704-63AA6BF3738D}" presName="horz2" presStyleCnt="0"/>
      <dgm:spPr/>
    </dgm:pt>
    <dgm:pt modelId="{BC93131F-B33D-478E-A14B-39E3B514DD54}" type="pres">
      <dgm:prSet presAssocID="{DD47D9BF-A688-4749-B704-63AA6BF3738D}" presName="horzSpace2" presStyleCnt="0"/>
      <dgm:spPr/>
    </dgm:pt>
    <dgm:pt modelId="{BB836BBC-418F-4B92-BFD0-20AF466B0C3E}" type="pres">
      <dgm:prSet presAssocID="{DD47D9BF-A688-4749-B704-63AA6BF3738D}" presName="tx2" presStyleLbl="revTx" presStyleIdx="1" presStyleCnt="2" custScaleX="127389" custScaleY="330323"/>
      <dgm:spPr/>
      <dgm:t>
        <a:bodyPr/>
        <a:lstStyle/>
        <a:p>
          <a:endParaRPr lang="zh-CN" altLang="en-US"/>
        </a:p>
      </dgm:t>
    </dgm:pt>
    <dgm:pt modelId="{D6007538-1D6E-4A0F-9A2D-37385368B0EE}" type="pres">
      <dgm:prSet presAssocID="{DD47D9BF-A688-4749-B704-63AA6BF3738D}" presName="vert2" presStyleCnt="0"/>
      <dgm:spPr/>
    </dgm:pt>
    <dgm:pt modelId="{AEFA7D57-B591-44C6-B0AF-101D1FBDF799}" type="pres">
      <dgm:prSet presAssocID="{DD47D9BF-A688-4749-B704-63AA6BF3738D}" presName="thinLine2b" presStyleLbl="callout" presStyleIdx="0" presStyleCnt="1"/>
      <dgm:spPr/>
    </dgm:pt>
    <dgm:pt modelId="{D3762E26-F064-4BF4-B92E-F95CF078A19F}" type="pres">
      <dgm:prSet presAssocID="{DD47D9BF-A688-4749-B704-63AA6BF3738D}" presName="vertSpace2b" presStyleCnt="0"/>
      <dgm:spPr/>
    </dgm:pt>
  </dgm:ptLst>
  <dgm:cxnLst>
    <dgm:cxn modelId="{C3EA67C6-7A59-4EE9-9CE2-62FDD4E751BA}" srcId="{08B679A9-9666-4C21-BB07-AAFE462C46C9}" destId="{DD47D9BF-A688-4749-B704-63AA6BF3738D}" srcOrd="0" destOrd="0" parTransId="{0DB8E941-AA50-4BC1-9BDF-7DB78C121DC6}" sibTransId="{952A1460-7E74-4719-ABED-F65A9BFF2895}"/>
    <dgm:cxn modelId="{8E318355-D41E-4B42-ACB4-B3A3C9C83022}" type="presOf" srcId="{759DF904-8FE4-4BF0-BD25-DB5774A01670}" destId="{95F2157E-256F-4584-AFB4-A6491F12D898}" srcOrd="0" destOrd="0" presId="urn:microsoft.com/office/officeart/2008/layout/LinedList"/>
    <dgm:cxn modelId="{865DCDF4-E18E-4329-8552-712E71851DCA}" type="presOf" srcId="{08B679A9-9666-4C21-BB07-AAFE462C46C9}" destId="{8F8FCFBD-4C03-4ED9-A201-DDC2CAA795D3}" srcOrd="0" destOrd="0" presId="urn:microsoft.com/office/officeart/2008/layout/LinedList"/>
    <dgm:cxn modelId="{4C30C48D-E38A-4FBD-B369-97E1E7605F8F}" type="presOf" srcId="{DD47D9BF-A688-4749-B704-63AA6BF3738D}" destId="{BB836BBC-418F-4B92-BFD0-20AF466B0C3E}" srcOrd="0" destOrd="0" presId="urn:microsoft.com/office/officeart/2008/layout/LinedList"/>
    <dgm:cxn modelId="{728AD48D-2998-40A3-AFD4-99E87E873999}" srcId="{759DF904-8FE4-4BF0-BD25-DB5774A01670}" destId="{08B679A9-9666-4C21-BB07-AAFE462C46C9}" srcOrd="0" destOrd="0" parTransId="{202298AC-BFAA-4525-9670-A6B6BF7CCE93}" sibTransId="{9E252AE7-D138-45F5-81D3-C2693AFE45B1}"/>
    <dgm:cxn modelId="{FB61BDE8-FC04-42DC-AD1C-799311F7C37B}" type="presParOf" srcId="{95F2157E-256F-4584-AFB4-A6491F12D898}" destId="{7430BB04-43B0-4787-B2CA-8EDEE337E07C}" srcOrd="0" destOrd="0" presId="urn:microsoft.com/office/officeart/2008/layout/LinedList"/>
    <dgm:cxn modelId="{ED34EC10-8AF0-4863-8860-68DABCEAE138}" type="presParOf" srcId="{95F2157E-256F-4584-AFB4-A6491F12D898}" destId="{AB837CAB-9B1D-4B81-9A32-72F8779FA3DC}" srcOrd="1" destOrd="0" presId="urn:microsoft.com/office/officeart/2008/layout/LinedList"/>
    <dgm:cxn modelId="{A3DDAD65-8D46-43DB-9F37-407A279D29A6}" type="presParOf" srcId="{AB837CAB-9B1D-4B81-9A32-72F8779FA3DC}" destId="{8F8FCFBD-4C03-4ED9-A201-DDC2CAA795D3}" srcOrd="0" destOrd="0" presId="urn:microsoft.com/office/officeart/2008/layout/LinedList"/>
    <dgm:cxn modelId="{2928378F-890D-4563-8C02-26EC83F6F1AF}" type="presParOf" srcId="{AB837CAB-9B1D-4B81-9A32-72F8779FA3DC}" destId="{C1D4CC7A-1462-4276-B8C6-FA537F5BC174}" srcOrd="1" destOrd="0" presId="urn:microsoft.com/office/officeart/2008/layout/LinedList"/>
    <dgm:cxn modelId="{D95CA31C-6BA6-4EE8-9456-5F14185354F0}" type="presParOf" srcId="{C1D4CC7A-1462-4276-B8C6-FA537F5BC174}" destId="{D37EB79A-7525-45CD-83BD-26955DAA964F}" srcOrd="0" destOrd="0" presId="urn:microsoft.com/office/officeart/2008/layout/LinedList"/>
    <dgm:cxn modelId="{5888718F-2C33-4474-A6C9-AD3B865D31D7}" type="presParOf" srcId="{C1D4CC7A-1462-4276-B8C6-FA537F5BC174}" destId="{FA132A2E-3B87-477E-8E7B-5D53D4F5F394}" srcOrd="1" destOrd="0" presId="urn:microsoft.com/office/officeart/2008/layout/LinedList"/>
    <dgm:cxn modelId="{34EA6CA2-33EB-4725-A8C9-4C7A5CFA9763}" type="presParOf" srcId="{FA132A2E-3B87-477E-8E7B-5D53D4F5F394}" destId="{BC93131F-B33D-478E-A14B-39E3B514DD54}" srcOrd="0" destOrd="0" presId="urn:microsoft.com/office/officeart/2008/layout/LinedList"/>
    <dgm:cxn modelId="{B726D6F6-A94C-4544-AE0E-7A369E72A29E}" type="presParOf" srcId="{FA132A2E-3B87-477E-8E7B-5D53D4F5F394}" destId="{BB836BBC-418F-4B92-BFD0-20AF466B0C3E}" srcOrd="1" destOrd="0" presId="urn:microsoft.com/office/officeart/2008/layout/LinedList"/>
    <dgm:cxn modelId="{3FA127CA-FE1D-418D-942B-0768B68F36F0}" type="presParOf" srcId="{FA132A2E-3B87-477E-8E7B-5D53D4F5F394}" destId="{D6007538-1D6E-4A0F-9A2D-37385368B0EE}" srcOrd="2" destOrd="0" presId="urn:microsoft.com/office/officeart/2008/layout/LinedList"/>
    <dgm:cxn modelId="{109514B1-7B0E-4C6C-984F-783A05ACB5DF}" type="presParOf" srcId="{C1D4CC7A-1462-4276-B8C6-FA537F5BC174}" destId="{AEFA7D57-B591-44C6-B0AF-101D1FBDF799}" srcOrd="2" destOrd="0" presId="urn:microsoft.com/office/officeart/2008/layout/LinedList"/>
    <dgm:cxn modelId="{87525397-051B-44C1-83C7-017D08FF650E}" type="presParOf" srcId="{C1D4CC7A-1462-4276-B8C6-FA537F5BC174}" destId="{D3762E26-F064-4BF4-B92E-F95CF078A19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9DF904-8FE4-4BF0-BD25-DB5774A016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8B679A9-9666-4C21-BB07-AAFE462C46C9}">
      <dgm:prSet phldrT="[文本]"/>
      <dgm:spPr/>
      <dgm:t>
        <a:bodyPr/>
        <a:lstStyle/>
        <a:p>
          <a:r>
            <a:rPr lang="zh-CN" b="1" dirty="0" smtClean="0"/>
            <a:t>三是保</a:t>
          </a:r>
          <a:endParaRPr lang="zh-CN" altLang="en-US" dirty="0"/>
        </a:p>
      </dgm:t>
    </dgm:pt>
    <dgm:pt modelId="{202298AC-BFAA-4525-9670-A6B6BF7CCE93}" type="par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9E252AE7-D138-45F5-81D3-C2693AFE45B1}" type="sib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DD47D9BF-A688-4749-B704-63AA6BF3738D}">
      <dgm:prSet phldrT="[文本]"/>
      <dgm:spPr/>
      <dgm:t>
        <a:bodyPr/>
        <a:lstStyle/>
        <a:p>
          <a:r>
            <a:rPr lang="zh-CN" dirty="0" smtClean="0"/>
            <a:t>加大自然生态系统和环境保护力度。要实施重大生态修复工程，增强生态产品生产能力，推进荒漠化、石漠化、水土流失综合治理。加快水利建设，加强防灾减灾体系建设。坚持预防为主、综合治理，以解决损害群众健康突出环境问题为重点，强化水、大气、土壤等污染防治。坚持共同但有区别的责任原则、公平原则、各自能力原则，同国际社会一道积极应对全球气候变化。</a:t>
          </a:r>
          <a:endParaRPr lang="zh-CN" altLang="en-US" dirty="0"/>
        </a:p>
      </dgm:t>
    </dgm:pt>
    <dgm:pt modelId="{0DB8E941-AA50-4BC1-9BDF-7DB78C121DC6}" type="par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2A1460-7E74-4719-ABED-F65A9BFF2895}" type="sib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F2157E-256F-4584-AFB4-A6491F12D898}" type="pres">
      <dgm:prSet presAssocID="{759DF904-8FE4-4BF0-BD25-DB5774A0167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7430BB04-43B0-4787-B2CA-8EDEE337E07C}" type="pres">
      <dgm:prSet presAssocID="{08B679A9-9666-4C21-BB07-AAFE462C46C9}" presName="thickLine" presStyleLbl="alignNode1" presStyleIdx="0" presStyleCnt="1"/>
      <dgm:spPr/>
    </dgm:pt>
    <dgm:pt modelId="{AB837CAB-9B1D-4B81-9A32-72F8779FA3DC}" type="pres">
      <dgm:prSet presAssocID="{08B679A9-9666-4C21-BB07-AAFE462C46C9}" presName="horz1" presStyleCnt="0"/>
      <dgm:spPr/>
    </dgm:pt>
    <dgm:pt modelId="{8F8FCFBD-4C03-4ED9-A201-DDC2CAA795D3}" type="pres">
      <dgm:prSet presAssocID="{08B679A9-9666-4C21-BB07-AAFE462C46C9}" presName="tx1" presStyleLbl="revTx" presStyleIdx="0" presStyleCnt="2"/>
      <dgm:spPr/>
      <dgm:t>
        <a:bodyPr/>
        <a:lstStyle/>
        <a:p>
          <a:endParaRPr lang="zh-CN" altLang="en-US"/>
        </a:p>
      </dgm:t>
    </dgm:pt>
    <dgm:pt modelId="{C1D4CC7A-1462-4276-B8C6-FA537F5BC174}" type="pres">
      <dgm:prSet presAssocID="{08B679A9-9666-4C21-BB07-AAFE462C46C9}" presName="vert1" presStyleCnt="0"/>
      <dgm:spPr/>
    </dgm:pt>
    <dgm:pt modelId="{D37EB79A-7525-45CD-83BD-26955DAA964F}" type="pres">
      <dgm:prSet presAssocID="{DD47D9BF-A688-4749-B704-63AA6BF3738D}" presName="vertSpace2a" presStyleCnt="0"/>
      <dgm:spPr/>
    </dgm:pt>
    <dgm:pt modelId="{FA132A2E-3B87-477E-8E7B-5D53D4F5F394}" type="pres">
      <dgm:prSet presAssocID="{DD47D9BF-A688-4749-B704-63AA6BF3738D}" presName="horz2" presStyleCnt="0"/>
      <dgm:spPr/>
    </dgm:pt>
    <dgm:pt modelId="{BC93131F-B33D-478E-A14B-39E3B514DD54}" type="pres">
      <dgm:prSet presAssocID="{DD47D9BF-A688-4749-B704-63AA6BF3738D}" presName="horzSpace2" presStyleCnt="0"/>
      <dgm:spPr/>
    </dgm:pt>
    <dgm:pt modelId="{BB836BBC-418F-4B92-BFD0-20AF466B0C3E}" type="pres">
      <dgm:prSet presAssocID="{DD47D9BF-A688-4749-B704-63AA6BF3738D}" presName="tx2" presStyleLbl="revTx" presStyleIdx="1" presStyleCnt="2" custScaleX="127389" custScaleY="330323"/>
      <dgm:spPr/>
      <dgm:t>
        <a:bodyPr/>
        <a:lstStyle/>
        <a:p>
          <a:endParaRPr lang="zh-CN" altLang="en-US"/>
        </a:p>
      </dgm:t>
    </dgm:pt>
    <dgm:pt modelId="{D6007538-1D6E-4A0F-9A2D-37385368B0EE}" type="pres">
      <dgm:prSet presAssocID="{DD47D9BF-A688-4749-B704-63AA6BF3738D}" presName="vert2" presStyleCnt="0"/>
      <dgm:spPr/>
    </dgm:pt>
    <dgm:pt modelId="{AEFA7D57-B591-44C6-B0AF-101D1FBDF799}" type="pres">
      <dgm:prSet presAssocID="{DD47D9BF-A688-4749-B704-63AA6BF3738D}" presName="thinLine2b" presStyleLbl="callout" presStyleIdx="0" presStyleCnt="1"/>
      <dgm:spPr/>
    </dgm:pt>
    <dgm:pt modelId="{D3762E26-F064-4BF4-B92E-F95CF078A19F}" type="pres">
      <dgm:prSet presAssocID="{DD47D9BF-A688-4749-B704-63AA6BF3738D}" presName="vertSpace2b" presStyleCnt="0"/>
      <dgm:spPr/>
    </dgm:pt>
  </dgm:ptLst>
  <dgm:cxnLst>
    <dgm:cxn modelId="{EAF4D452-8FFF-4181-B622-FD9E8564B114}" type="presOf" srcId="{DD47D9BF-A688-4749-B704-63AA6BF3738D}" destId="{BB836BBC-418F-4B92-BFD0-20AF466B0C3E}" srcOrd="0" destOrd="0" presId="urn:microsoft.com/office/officeart/2008/layout/LinedList"/>
    <dgm:cxn modelId="{C3EA67C6-7A59-4EE9-9CE2-62FDD4E751BA}" srcId="{08B679A9-9666-4C21-BB07-AAFE462C46C9}" destId="{DD47D9BF-A688-4749-B704-63AA6BF3738D}" srcOrd="0" destOrd="0" parTransId="{0DB8E941-AA50-4BC1-9BDF-7DB78C121DC6}" sibTransId="{952A1460-7E74-4719-ABED-F65A9BFF2895}"/>
    <dgm:cxn modelId="{59999C77-0699-4349-8878-03182527C7BE}" type="presOf" srcId="{08B679A9-9666-4C21-BB07-AAFE462C46C9}" destId="{8F8FCFBD-4C03-4ED9-A201-DDC2CAA795D3}" srcOrd="0" destOrd="0" presId="urn:microsoft.com/office/officeart/2008/layout/LinedList"/>
    <dgm:cxn modelId="{777802FB-A004-472F-B6FF-09282A090E02}" type="presOf" srcId="{759DF904-8FE4-4BF0-BD25-DB5774A01670}" destId="{95F2157E-256F-4584-AFB4-A6491F12D898}" srcOrd="0" destOrd="0" presId="urn:microsoft.com/office/officeart/2008/layout/LinedList"/>
    <dgm:cxn modelId="{728AD48D-2998-40A3-AFD4-99E87E873999}" srcId="{759DF904-8FE4-4BF0-BD25-DB5774A01670}" destId="{08B679A9-9666-4C21-BB07-AAFE462C46C9}" srcOrd="0" destOrd="0" parTransId="{202298AC-BFAA-4525-9670-A6B6BF7CCE93}" sibTransId="{9E252AE7-D138-45F5-81D3-C2693AFE45B1}"/>
    <dgm:cxn modelId="{824937AD-791A-4260-B010-799D08A1E3B0}" type="presParOf" srcId="{95F2157E-256F-4584-AFB4-A6491F12D898}" destId="{7430BB04-43B0-4787-B2CA-8EDEE337E07C}" srcOrd="0" destOrd="0" presId="urn:microsoft.com/office/officeart/2008/layout/LinedList"/>
    <dgm:cxn modelId="{67F4CDA4-D800-42C3-A451-5B6EAA97896F}" type="presParOf" srcId="{95F2157E-256F-4584-AFB4-A6491F12D898}" destId="{AB837CAB-9B1D-4B81-9A32-72F8779FA3DC}" srcOrd="1" destOrd="0" presId="urn:microsoft.com/office/officeart/2008/layout/LinedList"/>
    <dgm:cxn modelId="{426DC722-D077-4CCC-9FF6-1905F41E54B3}" type="presParOf" srcId="{AB837CAB-9B1D-4B81-9A32-72F8779FA3DC}" destId="{8F8FCFBD-4C03-4ED9-A201-DDC2CAA795D3}" srcOrd="0" destOrd="0" presId="urn:microsoft.com/office/officeart/2008/layout/LinedList"/>
    <dgm:cxn modelId="{E379679D-6160-4453-B8BC-D625BDA41315}" type="presParOf" srcId="{AB837CAB-9B1D-4B81-9A32-72F8779FA3DC}" destId="{C1D4CC7A-1462-4276-B8C6-FA537F5BC174}" srcOrd="1" destOrd="0" presId="urn:microsoft.com/office/officeart/2008/layout/LinedList"/>
    <dgm:cxn modelId="{72441DDC-38FA-4130-979A-BEC1D75DE030}" type="presParOf" srcId="{C1D4CC7A-1462-4276-B8C6-FA537F5BC174}" destId="{D37EB79A-7525-45CD-83BD-26955DAA964F}" srcOrd="0" destOrd="0" presId="urn:microsoft.com/office/officeart/2008/layout/LinedList"/>
    <dgm:cxn modelId="{9EA0B08E-5B6F-4AE9-9E52-CD0E8386A5A7}" type="presParOf" srcId="{C1D4CC7A-1462-4276-B8C6-FA537F5BC174}" destId="{FA132A2E-3B87-477E-8E7B-5D53D4F5F394}" srcOrd="1" destOrd="0" presId="urn:microsoft.com/office/officeart/2008/layout/LinedList"/>
    <dgm:cxn modelId="{5CCDE0D5-C77D-4D59-9B3F-3455084A88F3}" type="presParOf" srcId="{FA132A2E-3B87-477E-8E7B-5D53D4F5F394}" destId="{BC93131F-B33D-478E-A14B-39E3B514DD54}" srcOrd="0" destOrd="0" presId="urn:microsoft.com/office/officeart/2008/layout/LinedList"/>
    <dgm:cxn modelId="{E6011EE5-CFF2-4B7F-B4C4-EF0D7837A9F8}" type="presParOf" srcId="{FA132A2E-3B87-477E-8E7B-5D53D4F5F394}" destId="{BB836BBC-418F-4B92-BFD0-20AF466B0C3E}" srcOrd="1" destOrd="0" presId="urn:microsoft.com/office/officeart/2008/layout/LinedList"/>
    <dgm:cxn modelId="{0F66D196-BE6D-4763-A0DB-B552377D1CAF}" type="presParOf" srcId="{FA132A2E-3B87-477E-8E7B-5D53D4F5F394}" destId="{D6007538-1D6E-4A0F-9A2D-37385368B0EE}" srcOrd="2" destOrd="0" presId="urn:microsoft.com/office/officeart/2008/layout/LinedList"/>
    <dgm:cxn modelId="{F31203BE-7099-44DC-A971-400893A12298}" type="presParOf" srcId="{C1D4CC7A-1462-4276-B8C6-FA537F5BC174}" destId="{AEFA7D57-B591-44C6-B0AF-101D1FBDF799}" srcOrd="2" destOrd="0" presId="urn:microsoft.com/office/officeart/2008/layout/LinedList"/>
    <dgm:cxn modelId="{EE578CF1-C530-4D96-BDA0-DA9F987F0A50}" type="presParOf" srcId="{C1D4CC7A-1462-4276-B8C6-FA537F5BC174}" destId="{D3762E26-F064-4BF4-B92E-F95CF078A19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9DF904-8FE4-4BF0-BD25-DB5774A016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8B679A9-9666-4C21-BB07-AAFE462C46C9}">
      <dgm:prSet phldrT="[文本]"/>
      <dgm:spPr/>
      <dgm:t>
        <a:bodyPr/>
        <a:lstStyle/>
        <a:p>
          <a:r>
            <a:rPr lang="zh-CN" b="1" dirty="0" smtClean="0"/>
            <a:t>四是建</a:t>
          </a:r>
          <a:endParaRPr lang="zh-CN" altLang="en-US" dirty="0"/>
        </a:p>
      </dgm:t>
    </dgm:pt>
    <dgm:pt modelId="{202298AC-BFAA-4525-9670-A6B6BF7CCE93}" type="par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9E252AE7-D138-45F5-81D3-C2693AFE45B1}" type="sibTrans" cxnId="{728AD48D-2998-40A3-AFD4-99E87E873999}">
      <dgm:prSet/>
      <dgm:spPr/>
      <dgm:t>
        <a:bodyPr/>
        <a:lstStyle/>
        <a:p>
          <a:endParaRPr lang="zh-CN" altLang="en-US"/>
        </a:p>
      </dgm:t>
    </dgm:pt>
    <dgm:pt modelId="{DD47D9BF-A688-4749-B704-63AA6BF3738D}">
      <dgm:prSet phldrT="[文本]"/>
      <dgm:spPr/>
      <dgm:t>
        <a:bodyPr/>
        <a:lstStyle/>
        <a:p>
          <a:r>
            <a:rPr lang="zh-CN" dirty="0" smtClean="0"/>
            <a:t>加强生态文明制度建设。要把资源消耗、环境损害、生态效益纳入经济社会发展评价体系，建立体现生态文明要求的目标体系、考核办法、奖惩机制。建立国土空间开发保护制度，完善最严格的耕地保护制度、水资源管理制度、环境保护制度。深化资源性产品价格和税费改革，建立反映市场供求和资源稀缺程度、体现生态价值和代际补偿的资源有偿使用制度和生态补偿制度。加强环境监管，健全生态环境保护责任追究制度和环境损害赔偿制度。加强生态文明宣传教育，增强全民节约意识、环保意识、生态意识，形成合理消费的社会风尚，营造爱护生态环境的良好风气。</a:t>
          </a:r>
          <a:endParaRPr lang="zh-CN" altLang="en-US" dirty="0"/>
        </a:p>
      </dgm:t>
    </dgm:pt>
    <dgm:pt modelId="{0DB8E941-AA50-4BC1-9BDF-7DB78C121DC6}" type="par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2A1460-7E74-4719-ABED-F65A9BFF2895}" type="sibTrans" cxnId="{C3EA67C6-7A59-4EE9-9CE2-62FDD4E751BA}">
      <dgm:prSet/>
      <dgm:spPr/>
      <dgm:t>
        <a:bodyPr/>
        <a:lstStyle/>
        <a:p>
          <a:endParaRPr lang="zh-CN" altLang="en-US"/>
        </a:p>
      </dgm:t>
    </dgm:pt>
    <dgm:pt modelId="{95F2157E-256F-4584-AFB4-A6491F12D898}" type="pres">
      <dgm:prSet presAssocID="{759DF904-8FE4-4BF0-BD25-DB5774A0167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7430BB04-43B0-4787-B2CA-8EDEE337E07C}" type="pres">
      <dgm:prSet presAssocID="{08B679A9-9666-4C21-BB07-AAFE462C46C9}" presName="thickLine" presStyleLbl="alignNode1" presStyleIdx="0" presStyleCnt="1"/>
      <dgm:spPr/>
    </dgm:pt>
    <dgm:pt modelId="{AB837CAB-9B1D-4B81-9A32-72F8779FA3DC}" type="pres">
      <dgm:prSet presAssocID="{08B679A9-9666-4C21-BB07-AAFE462C46C9}" presName="horz1" presStyleCnt="0"/>
      <dgm:spPr/>
    </dgm:pt>
    <dgm:pt modelId="{8F8FCFBD-4C03-4ED9-A201-DDC2CAA795D3}" type="pres">
      <dgm:prSet presAssocID="{08B679A9-9666-4C21-BB07-AAFE462C46C9}" presName="tx1" presStyleLbl="revTx" presStyleIdx="0" presStyleCnt="2"/>
      <dgm:spPr/>
      <dgm:t>
        <a:bodyPr/>
        <a:lstStyle/>
        <a:p>
          <a:endParaRPr lang="zh-CN" altLang="en-US"/>
        </a:p>
      </dgm:t>
    </dgm:pt>
    <dgm:pt modelId="{C1D4CC7A-1462-4276-B8C6-FA537F5BC174}" type="pres">
      <dgm:prSet presAssocID="{08B679A9-9666-4C21-BB07-AAFE462C46C9}" presName="vert1" presStyleCnt="0"/>
      <dgm:spPr/>
    </dgm:pt>
    <dgm:pt modelId="{D37EB79A-7525-45CD-83BD-26955DAA964F}" type="pres">
      <dgm:prSet presAssocID="{DD47D9BF-A688-4749-B704-63AA6BF3738D}" presName="vertSpace2a" presStyleCnt="0"/>
      <dgm:spPr/>
    </dgm:pt>
    <dgm:pt modelId="{FA132A2E-3B87-477E-8E7B-5D53D4F5F394}" type="pres">
      <dgm:prSet presAssocID="{DD47D9BF-A688-4749-B704-63AA6BF3738D}" presName="horz2" presStyleCnt="0"/>
      <dgm:spPr/>
    </dgm:pt>
    <dgm:pt modelId="{BC93131F-B33D-478E-A14B-39E3B514DD54}" type="pres">
      <dgm:prSet presAssocID="{DD47D9BF-A688-4749-B704-63AA6BF3738D}" presName="horzSpace2" presStyleCnt="0"/>
      <dgm:spPr/>
    </dgm:pt>
    <dgm:pt modelId="{BB836BBC-418F-4B92-BFD0-20AF466B0C3E}" type="pres">
      <dgm:prSet presAssocID="{DD47D9BF-A688-4749-B704-63AA6BF3738D}" presName="tx2" presStyleLbl="revTx" presStyleIdx="1" presStyleCnt="2" custScaleX="127389" custScaleY="330323"/>
      <dgm:spPr/>
      <dgm:t>
        <a:bodyPr/>
        <a:lstStyle/>
        <a:p>
          <a:endParaRPr lang="zh-CN" altLang="en-US"/>
        </a:p>
      </dgm:t>
    </dgm:pt>
    <dgm:pt modelId="{D6007538-1D6E-4A0F-9A2D-37385368B0EE}" type="pres">
      <dgm:prSet presAssocID="{DD47D9BF-A688-4749-B704-63AA6BF3738D}" presName="vert2" presStyleCnt="0"/>
      <dgm:spPr/>
    </dgm:pt>
    <dgm:pt modelId="{AEFA7D57-B591-44C6-B0AF-101D1FBDF799}" type="pres">
      <dgm:prSet presAssocID="{DD47D9BF-A688-4749-B704-63AA6BF3738D}" presName="thinLine2b" presStyleLbl="callout" presStyleIdx="0" presStyleCnt="1"/>
      <dgm:spPr/>
    </dgm:pt>
    <dgm:pt modelId="{D3762E26-F064-4BF4-B92E-F95CF078A19F}" type="pres">
      <dgm:prSet presAssocID="{DD47D9BF-A688-4749-B704-63AA6BF3738D}" presName="vertSpace2b" presStyleCnt="0"/>
      <dgm:spPr/>
    </dgm:pt>
  </dgm:ptLst>
  <dgm:cxnLst>
    <dgm:cxn modelId="{0449B700-B88E-4146-AFAF-3EF101F5F870}" type="presOf" srcId="{DD47D9BF-A688-4749-B704-63AA6BF3738D}" destId="{BB836BBC-418F-4B92-BFD0-20AF466B0C3E}" srcOrd="0" destOrd="0" presId="urn:microsoft.com/office/officeart/2008/layout/LinedList"/>
    <dgm:cxn modelId="{C3EA67C6-7A59-4EE9-9CE2-62FDD4E751BA}" srcId="{08B679A9-9666-4C21-BB07-AAFE462C46C9}" destId="{DD47D9BF-A688-4749-B704-63AA6BF3738D}" srcOrd="0" destOrd="0" parTransId="{0DB8E941-AA50-4BC1-9BDF-7DB78C121DC6}" sibTransId="{952A1460-7E74-4719-ABED-F65A9BFF2895}"/>
    <dgm:cxn modelId="{99FC2993-CE16-4B75-93C5-DE86CD8259FF}" type="presOf" srcId="{08B679A9-9666-4C21-BB07-AAFE462C46C9}" destId="{8F8FCFBD-4C03-4ED9-A201-DDC2CAA795D3}" srcOrd="0" destOrd="0" presId="urn:microsoft.com/office/officeart/2008/layout/LinedList"/>
    <dgm:cxn modelId="{728AD48D-2998-40A3-AFD4-99E87E873999}" srcId="{759DF904-8FE4-4BF0-BD25-DB5774A01670}" destId="{08B679A9-9666-4C21-BB07-AAFE462C46C9}" srcOrd="0" destOrd="0" parTransId="{202298AC-BFAA-4525-9670-A6B6BF7CCE93}" sibTransId="{9E252AE7-D138-45F5-81D3-C2693AFE45B1}"/>
    <dgm:cxn modelId="{A7132BA7-53D5-46EE-9469-30565E15BCA6}" type="presOf" srcId="{759DF904-8FE4-4BF0-BD25-DB5774A01670}" destId="{95F2157E-256F-4584-AFB4-A6491F12D898}" srcOrd="0" destOrd="0" presId="urn:microsoft.com/office/officeart/2008/layout/LinedList"/>
    <dgm:cxn modelId="{F4186EA9-901E-41C2-AF0B-1FD686512656}" type="presParOf" srcId="{95F2157E-256F-4584-AFB4-A6491F12D898}" destId="{7430BB04-43B0-4787-B2CA-8EDEE337E07C}" srcOrd="0" destOrd="0" presId="urn:microsoft.com/office/officeart/2008/layout/LinedList"/>
    <dgm:cxn modelId="{2E9D7B65-5DAF-4405-B7CC-573BE4047FE2}" type="presParOf" srcId="{95F2157E-256F-4584-AFB4-A6491F12D898}" destId="{AB837CAB-9B1D-4B81-9A32-72F8779FA3DC}" srcOrd="1" destOrd="0" presId="urn:microsoft.com/office/officeart/2008/layout/LinedList"/>
    <dgm:cxn modelId="{A7FA5E35-F3E4-48DC-ADC6-753152A4B60B}" type="presParOf" srcId="{AB837CAB-9B1D-4B81-9A32-72F8779FA3DC}" destId="{8F8FCFBD-4C03-4ED9-A201-DDC2CAA795D3}" srcOrd="0" destOrd="0" presId="urn:microsoft.com/office/officeart/2008/layout/LinedList"/>
    <dgm:cxn modelId="{EFE759DB-A0BC-47F9-B0A4-B0793C300554}" type="presParOf" srcId="{AB837CAB-9B1D-4B81-9A32-72F8779FA3DC}" destId="{C1D4CC7A-1462-4276-B8C6-FA537F5BC174}" srcOrd="1" destOrd="0" presId="urn:microsoft.com/office/officeart/2008/layout/LinedList"/>
    <dgm:cxn modelId="{C75C9161-37E2-43ED-95CF-25028B0C1492}" type="presParOf" srcId="{C1D4CC7A-1462-4276-B8C6-FA537F5BC174}" destId="{D37EB79A-7525-45CD-83BD-26955DAA964F}" srcOrd="0" destOrd="0" presId="urn:microsoft.com/office/officeart/2008/layout/LinedList"/>
    <dgm:cxn modelId="{A9C2B11E-F006-4A16-9D38-118B3E4446FC}" type="presParOf" srcId="{C1D4CC7A-1462-4276-B8C6-FA537F5BC174}" destId="{FA132A2E-3B87-477E-8E7B-5D53D4F5F394}" srcOrd="1" destOrd="0" presId="urn:microsoft.com/office/officeart/2008/layout/LinedList"/>
    <dgm:cxn modelId="{9498BC06-E936-4C9E-B593-4765CEA6D119}" type="presParOf" srcId="{FA132A2E-3B87-477E-8E7B-5D53D4F5F394}" destId="{BC93131F-B33D-478E-A14B-39E3B514DD54}" srcOrd="0" destOrd="0" presId="urn:microsoft.com/office/officeart/2008/layout/LinedList"/>
    <dgm:cxn modelId="{A5E9F48D-9A7B-4CEC-B4F0-04A8CD1914DD}" type="presParOf" srcId="{FA132A2E-3B87-477E-8E7B-5D53D4F5F394}" destId="{BB836BBC-418F-4B92-BFD0-20AF466B0C3E}" srcOrd="1" destOrd="0" presId="urn:microsoft.com/office/officeart/2008/layout/LinedList"/>
    <dgm:cxn modelId="{96C09005-50BB-4045-87C0-DBAB02020B7B}" type="presParOf" srcId="{FA132A2E-3B87-477E-8E7B-5D53D4F5F394}" destId="{D6007538-1D6E-4A0F-9A2D-37385368B0EE}" srcOrd="2" destOrd="0" presId="urn:microsoft.com/office/officeart/2008/layout/LinedList"/>
    <dgm:cxn modelId="{5E0EB04E-276C-43A0-AF89-4088BB6A7556}" type="presParOf" srcId="{C1D4CC7A-1462-4276-B8C6-FA537F5BC174}" destId="{AEFA7D57-B591-44C6-B0AF-101D1FBDF799}" srcOrd="2" destOrd="0" presId="urn:microsoft.com/office/officeart/2008/layout/LinedList"/>
    <dgm:cxn modelId="{70373920-7615-446E-BC0A-946B8483A558}" type="presParOf" srcId="{C1D4CC7A-1462-4276-B8C6-FA537F5BC174}" destId="{D3762E26-F064-4BF4-B92E-F95CF078A19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C4AFD-7C8A-461B-8BB2-8DE0B5CE989C}">
      <dsp:nvSpPr>
        <dsp:cNvPr id="0" name=""/>
        <dsp:cNvSpPr/>
      </dsp:nvSpPr>
      <dsp:spPr>
        <a:xfrm>
          <a:off x="0" y="0"/>
          <a:ext cx="8502524" cy="2028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 dirty="0" smtClean="0"/>
            <a:t>推进生态文明建设，必须全面贯彻落实党的十八大精神，以邓小平理论、“三个代表”重要思想、科学发展观为指导，树立尊重自然、顺应自然、保护自然的生态文明理念，坚持节约资源和保护环境的基本国策，坚持节约优先、保护优先、自然恢复为主的方针，着力树立生态观念、完善生态制度、维护生态安全、优化生态环境，形成节约资源和保护环境的空间格局、产业结构、生产方式、生活方式。</a:t>
          </a:r>
          <a:endParaRPr lang="zh-CN" sz="1700" kern="1200" dirty="0"/>
        </a:p>
      </dsp:txBody>
      <dsp:txXfrm>
        <a:off x="99037" y="99037"/>
        <a:ext cx="8304450" cy="1830705"/>
      </dsp:txXfrm>
    </dsp:sp>
    <dsp:sp modelId="{02A5B9D2-0C35-4234-B2A5-4F7BF4AABF65}">
      <dsp:nvSpPr>
        <dsp:cNvPr id="0" name=""/>
        <dsp:cNvSpPr/>
      </dsp:nvSpPr>
      <dsp:spPr>
        <a:xfrm>
          <a:off x="0" y="1926109"/>
          <a:ext cx="8502524" cy="2028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b="1" kern="1200" dirty="0" smtClean="0"/>
            <a:t>节约资源是保护生态环境的根本之策</a:t>
          </a:r>
          <a:r>
            <a:rPr lang="zh-CN" sz="1700" kern="1200" dirty="0" smtClean="0"/>
            <a:t>。要大力节约集约利用资源，推动资源利用方式根本转变，加强全过程节约管理，大幅降低能源、水、土地消耗强度，大力发展循环经济，促进生产、流通、消费过程的减量化、再利用、资源化。</a:t>
          </a:r>
          <a:endParaRPr lang="zh-CN" sz="1700" kern="1200" dirty="0"/>
        </a:p>
      </dsp:txBody>
      <dsp:txXfrm>
        <a:off x="99037" y="2025146"/>
        <a:ext cx="8304450" cy="1830705"/>
      </dsp:txXfrm>
    </dsp:sp>
    <dsp:sp modelId="{A8D532EF-6F79-4268-8127-2FEA65DAACC3}">
      <dsp:nvSpPr>
        <dsp:cNvPr id="0" name=""/>
        <dsp:cNvSpPr/>
      </dsp:nvSpPr>
      <dsp:spPr>
        <a:xfrm>
          <a:off x="0" y="4003849"/>
          <a:ext cx="8502524" cy="2028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b="1" kern="1200" dirty="0" smtClean="0"/>
            <a:t>要实施重大生态修复工程，增强生态产品生产能力。良好生态环境是人和社会持续发展的根本基础。</a:t>
          </a:r>
          <a:r>
            <a:rPr lang="zh-CN" sz="1700" kern="1200" dirty="0" smtClean="0"/>
            <a:t>人民群众对环境问题高度关注。环境保护和治理要以解决损害群众健康突出环境问题为重点，坚持预防为主、综合治理，强 化水、大气、土壤等污染防治，着力推进重点流域和区域水污染防治，着力推进重点行业和重点区域大气污染治理。</a:t>
          </a:r>
          <a:endParaRPr lang="zh-CN" sz="1700" kern="1200" dirty="0"/>
        </a:p>
      </dsp:txBody>
      <dsp:txXfrm>
        <a:off x="99037" y="4102886"/>
        <a:ext cx="8304450" cy="1830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0BB04-43B0-4787-B2CA-8EDEE337E07C}">
      <dsp:nvSpPr>
        <dsp:cNvPr id="0" name=""/>
        <dsp:cNvSpPr/>
      </dsp:nvSpPr>
      <dsp:spPr>
        <a:xfrm>
          <a:off x="0" y="0"/>
          <a:ext cx="75435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FCFBD-4C03-4ED9-A201-DDC2CAA795D3}">
      <dsp:nvSpPr>
        <dsp:cNvPr id="0" name=""/>
        <dsp:cNvSpPr/>
      </dsp:nvSpPr>
      <dsp:spPr>
        <a:xfrm>
          <a:off x="0" y="0"/>
          <a:ext cx="1240565" cy="5029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zh-CN" sz="6100" b="1" kern="1200" dirty="0" smtClean="0"/>
            <a:t>一是优</a:t>
          </a:r>
          <a:endParaRPr lang="zh-CN" altLang="en-US" sz="6100" kern="1200" dirty="0"/>
        </a:p>
      </dsp:txBody>
      <dsp:txXfrm>
        <a:off x="0" y="0"/>
        <a:ext cx="1240565" cy="5029056"/>
      </dsp:txXfrm>
    </dsp:sp>
    <dsp:sp modelId="{BB836BBC-418F-4B92-BFD0-20AF466B0C3E}">
      <dsp:nvSpPr>
        <dsp:cNvPr id="0" name=""/>
        <dsp:cNvSpPr/>
      </dsp:nvSpPr>
      <dsp:spPr>
        <a:xfrm>
          <a:off x="1333608" y="73790"/>
          <a:ext cx="6202852" cy="487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zh-CN" sz="2200" kern="1200" dirty="0" smtClean="0"/>
            <a:t>优化国土空间开发格局。要按照人口资源环境相均衡、经济社会生态效益相统一的原则，控制开发强度，调整空间结构，促进生产空间集约高效、生活空间宜居适度、生态空间山青水秀，给自然留下更多修复空间，给农业留下更多良田，给子孙后代留下天蓝、地绿、水净的美好家园。加快实施主体功能区战略，推动各地区严格按照主体功能定位发展，构建科学合理的城市化格局、农业发展格局、生态安全格局。提高海洋资源开发能力，坚决维护国家海洋权益，建设海洋强国。</a:t>
          </a:r>
          <a:endParaRPr lang="zh-CN" altLang="en-US" sz="2200" kern="1200" dirty="0"/>
        </a:p>
      </dsp:txBody>
      <dsp:txXfrm>
        <a:off x="1333608" y="73790"/>
        <a:ext cx="6202852" cy="4874945"/>
      </dsp:txXfrm>
    </dsp:sp>
    <dsp:sp modelId="{AEFA7D57-B591-44C6-B0AF-101D1FBDF799}">
      <dsp:nvSpPr>
        <dsp:cNvPr id="0" name=""/>
        <dsp:cNvSpPr/>
      </dsp:nvSpPr>
      <dsp:spPr>
        <a:xfrm>
          <a:off x="1240565" y="4948736"/>
          <a:ext cx="49622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0BB04-43B0-4787-B2CA-8EDEE337E07C}">
      <dsp:nvSpPr>
        <dsp:cNvPr id="0" name=""/>
        <dsp:cNvSpPr/>
      </dsp:nvSpPr>
      <dsp:spPr>
        <a:xfrm>
          <a:off x="0" y="0"/>
          <a:ext cx="75435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FCFBD-4C03-4ED9-A201-DDC2CAA795D3}">
      <dsp:nvSpPr>
        <dsp:cNvPr id="0" name=""/>
        <dsp:cNvSpPr/>
      </dsp:nvSpPr>
      <dsp:spPr>
        <a:xfrm>
          <a:off x="0" y="0"/>
          <a:ext cx="1240565" cy="5029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6100" b="1" kern="1200" dirty="0" smtClean="0"/>
            <a:t>二是节</a:t>
          </a:r>
          <a:endParaRPr lang="zh-CN" altLang="en-US" sz="6100" kern="1200" dirty="0"/>
        </a:p>
      </dsp:txBody>
      <dsp:txXfrm>
        <a:off x="0" y="0"/>
        <a:ext cx="1240565" cy="5029056"/>
      </dsp:txXfrm>
    </dsp:sp>
    <dsp:sp modelId="{BB836BBC-418F-4B92-BFD0-20AF466B0C3E}">
      <dsp:nvSpPr>
        <dsp:cNvPr id="0" name=""/>
        <dsp:cNvSpPr/>
      </dsp:nvSpPr>
      <dsp:spPr>
        <a:xfrm>
          <a:off x="1333608" y="73790"/>
          <a:ext cx="6202852" cy="487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300" kern="1200" dirty="0" smtClean="0"/>
            <a:t>全面促进资源节约。要节约集中利用资源，推动资源利用方式根本转变，加强全过程节约管理，大幅降低能源、水、土地消耗强度，提高利用效率和效益。推动能源生产和消费革命，支持节能低碳产业和新能源、可再生能源发展，确保国家能源安全。加强水源地保护和用水总量管理，建设节水型社会。严守耕地保护红线，严格土地用途管制。加强矿产资源勘查、保护、合理开发。发展循环经济，促进生产、流通、消费过程的减量化、再利用、资源化。</a:t>
          </a:r>
          <a:endParaRPr lang="zh-CN" altLang="en-US" sz="2300" kern="1200" dirty="0"/>
        </a:p>
      </dsp:txBody>
      <dsp:txXfrm>
        <a:off x="1333608" y="73790"/>
        <a:ext cx="6202852" cy="4874945"/>
      </dsp:txXfrm>
    </dsp:sp>
    <dsp:sp modelId="{AEFA7D57-B591-44C6-B0AF-101D1FBDF799}">
      <dsp:nvSpPr>
        <dsp:cNvPr id="0" name=""/>
        <dsp:cNvSpPr/>
      </dsp:nvSpPr>
      <dsp:spPr>
        <a:xfrm>
          <a:off x="1240565" y="4948736"/>
          <a:ext cx="49622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0BB04-43B0-4787-B2CA-8EDEE337E07C}">
      <dsp:nvSpPr>
        <dsp:cNvPr id="0" name=""/>
        <dsp:cNvSpPr/>
      </dsp:nvSpPr>
      <dsp:spPr>
        <a:xfrm>
          <a:off x="0" y="0"/>
          <a:ext cx="75435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FCFBD-4C03-4ED9-A201-DDC2CAA795D3}">
      <dsp:nvSpPr>
        <dsp:cNvPr id="0" name=""/>
        <dsp:cNvSpPr/>
      </dsp:nvSpPr>
      <dsp:spPr>
        <a:xfrm>
          <a:off x="0" y="0"/>
          <a:ext cx="1240565" cy="5029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6100" b="1" kern="1200" dirty="0" smtClean="0"/>
            <a:t>三是保</a:t>
          </a:r>
          <a:endParaRPr lang="zh-CN" altLang="en-US" sz="6100" kern="1200" dirty="0"/>
        </a:p>
      </dsp:txBody>
      <dsp:txXfrm>
        <a:off x="0" y="0"/>
        <a:ext cx="1240565" cy="5029056"/>
      </dsp:txXfrm>
    </dsp:sp>
    <dsp:sp modelId="{BB836BBC-418F-4B92-BFD0-20AF466B0C3E}">
      <dsp:nvSpPr>
        <dsp:cNvPr id="0" name=""/>
        <dsp:cNvSpPr/>
      </dsp:nvSpPr>
      <dsp:spPr>
        <a:xfrm>
          <a:off x="1333608" y="73790"/>
          <a:ext cx="6202852" cy="487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/>
            <a:t>加大自然生态系统和环境保护力度。要实施重大生态修复工程，增强生态产品生产能力，推进荒漠化、石漠化、水土流失综合治理。加快水利建设，加强防灾减灾体系建设。坚持预防为主、综合治理，以解决损害群众健康突出环境问题为重点，强化水、大气、土壤等污染防治。坚持共同但有区别的责任原则、公平原则、各自能力原则，同国际社会一道积极应对全球气候变化。</a:t>
          </a:r>
          <a:endParaRPr lang="zh-CN" altLang="en-US" sz="2400" kern="1200" dirty="0"/>
        </a:p>
      </dsp:txBody>
      <dsp:txXfrm>
        <a:off x="1333608" y="73790"/>
        <a:ext cx="6202852" cy="4874945"/>
      </dsp:txXfrm>
    </dsp:sp>
    <dsp:sp modelId="{AEFA7D57-B591-44C6-B0AF-101D1FBDF799}">
      <dsp:nvSpPr>
        <dsp:cNvPr id="0" name=""/>
        <dsp:cNvSpPr/>
      </dsp:nvSpPr>
      <dsp:spPr>
        <a:xfrm>
          <a:off x="1240565" y="4948736"/>
          <a:ext cx="49622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0BB04-43B0-4787-B2CA-8EDEE337E07C}">
      <dsp:nvSpPr>
        <dsp:cNvPr id="0" name=""/>
        <dsp:cNvSpPr/>
      </dsp:nvSpPr>
      <dsp:spPr>
        <a:xfrm>
          <a:off x="0" y="0"/>
          <a:ext cx="75435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FCFBD-4C03-4ED9-A201-DDC2CAA795D3}">
      <dsp:nvSpPr>
        <dsp:cNvPr id="0" name=""/>
        <dsp:cNvSpPr/>
      </dsp:nvSpPr>
      <dsp:spPr>
        <a:xfrm>
          <a:off x="0" y="0"/>
          <a:ext cx="1240565" cy="5029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6100" b="1" kern="1200" dirty="0" smtClean="0"/>
            <a:t>四是建</a:t>
          </a:r>
          <a:endParaRPr lang="zh-CN" altLang="en-US" sz="6100" kern="1200" dirty="0"/>
        </a:p>
      </dsp:txBody>
      <dsp:txXfrm>
        <a:off x="0" y="0"/>
        <a:ext cx="1240565" cy="5029056"/>
      </dsp:txXfrm>
    </dsp:sp>
    <dsp:sp modelId="{BB836BBC-418F-4B92-BFD0-20AF466B0C3E}">
      <dsp:nvSpPr>
        <dsp:cNvPr id="0" name=""/>
        <dsp:cNvSpPr/>
      </dsp:nvSpPr>
      <dsp:spPr>
        <a:xfrm>
          <a:off x="1333608" y="73790"/>
          <a:ext cx="6202852" cy="487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加强生态文明制度建设。要把资源消耗、环境损害、生态效益纳入经济社会发展评价体系，建立体现生态文明要求的目标体系、考核办法、奖惩机制。建立国土空间开发保护制度，完善最严格的耕地保护制度、水资源管理制度、环境保护制度。深化资源性产品价格和税费改革，建立反映市场供求和资源稀缺程度、体现生态价值和代际补偿的资源有偿使用制度和生态补偿制度。加强环境监管，健全生态环境保护责任追究制度和环境损害赔偿制度。加强生态文明宣传教育，增强全民节约意识、环保意识、生态意识，形成合理消费的社会风尚，营造爱护生态环境的良好风气。</a:t>
          </a:r>
          <a:endParaRPr lang="zh-CN" altLang="en-US" sz="2000" kern="1200" dirty="0"/>
        </a:p>
      </dsp:txBody>
      <dsp:txXfrm>
        <a:off x="1333608" y="73790"/>
        <a:ext cx="6202852" cy="4874945"/>
      </dsp:txXfrm>
    </dsp:sp>
    <dsp:sp modelId="{AEFA7D57-B591-44C6-B0AF-101D1FBDF799}">
      <dsp:nvSpPr>
        <dsp:cNvPr id="0" name=""/>
        <dsp:cNvSpPr/>
      </dsp:nvSpPr>
      <dsp:spPr>
        <a:xfrm>
          <a:off x="1240565" y="4948736"/>
          <a:ext cx="49622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A2EFF71D-1FCE-4948-8523-A3F04525E7C2}" type="datetime1">
              <a:rPr lang="zh-CN" altLang="en-US"/>
              <a:pPr>
                <a:defRPr/>
              </a:pPr>
              <a:t>2017/6/1 Thursday</a:t>
            </a:fld>
            <a:endParaRPr lang="zh-CN" altLang="en-US" sz="1200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单击此处编辑母版文本样式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第二级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第三级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第四级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349DA39-EC1F-4ED2-9AB8-0BBD1B5E9627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2393759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682389A3-6B9E-40D4-A258-4A8901D29800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4102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9706D89F-C868-4CE4-BA29-EF5C36DFB6A7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579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88913"/>
            <a:ext cx="2051050" cy="6192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03925" cy="6192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532B2A7E-E4B4-4CAE-8640-4337C4FA9CB7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03868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088187" cy="349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B128FD3A-B9E4-4800-A81A-E928160F3511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661988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C324CDCC-119A-4A41-92A9-3BC7D79C454F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94685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38129EF4-D02E-41B9-93D4-AF477642B66C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59760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7E6D8870-0BBC-4B17-935C-BDFF9D06AC23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13692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74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274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80722101-A0A4-44DC-88CC-98A40217D400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169994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C7429DAE-2E6E-4B34-9D7A-EB918A593BA3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900961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85BD7D68-465E-4EDA-A10D-47DD904CBCD1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962566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7BB4B742-B74C-4508-832C-210B2012F931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41032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841930F8-FB8C-4D8A-96BB-1D808CBF147B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484052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D748D6C0-F40C-49CC-9CC6-80AAE9F0F5CC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82265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5871FFC9-96F3-4B2B-81B7-E3F6AFB87F88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997623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ED2F0A0E-C9EA-4112-9CE4-C1CA898FB74F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889956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88913"/>
            <a:ext cx="2051050" cy="6192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03925" cy="6192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188F0EC3-4410-4099-990D-8FF21035BF2D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37428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088187" cy="349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2E70A370-B8C0-4367-B69E-F81F9686AB6A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402415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BD888515-55DE-4088-8171-4CBE0C19B023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53151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74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274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72E589BE-0CE5-466E-9921-A0A14FC09987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51151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214CCA40-F34D-44B1-BEAF-9B15C4AA8879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14681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17C2347A-1372-4238-AAF2-F15B736946B3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0624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0B27C3DB-F6E2-4CAB-95D1-D5C54C9C3CA2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63556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382B5BC3-F0A2-49D1-947C-3DC97DEF0D51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32948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日期占位符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P</a:t>
            </a:r>
            <a:fld id="{46FFF7B9-06F1-47B6-8A81-ACF1E6F493CE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28667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25"/>
          <p:cNvSpPr>
            <a:spLocks noChangeArrowheads="1"/>
          </p:cNvSpPr>
          <p:nvPr/>
        </p:nvSpPr>
        <p:spPr bwMode="auto">
          <a:xfrm>
            <a:off x="0" y="0"/>
            <a:ext cx="9144000" cy="6864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pic>
        <p:nvPicPr>
          <p:cNvPr id="1027" name="Picture 20" descr="E:\PAT 图片资源素材\PNG\商务用品\F《时尚插画素材图库》矢量卡通素材 28DVDDVD 05商务用品01\FJ-(311).psd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-3540" r="6160"/>
          <a:stretch>
            <a:fillRect/>
          </a:stretch>
        </p:blipFill>
        <p:spPr bwMode="auto">
          <a:xfrm>
            <a:off x="0" y="3573463"/>
            <a:ext cx="70167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1028" name="矩形 14"/>
          <p:cNvSpPr>
            <a:spLocks noChangeArrowheads="1"/>
          </p:cNvSpPr>
          <p:nvPr/>
        </p:nvSpPr>
        <p:spPr bwMode="auto">
          <a:xfrm>
            <a:off x="466725" y="765175"/>
            <a:ext cx="8208963" cy="5616575"/>
          </a:xfrm>
          <a:prstGeom prst="rect">
            <a:avLst/>
          </a:prstGeom>
          <a:gradFill rotWithShape="1">
            <a:gsLst>
              <a:gs pos="0">
                <a:schemeClr val="bg1">
                  <a:lumMod val="50000"/>
                </a:schemeClr>
              </a:gs>
              <a:gs pos="54999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endParaRPr lang="zh-CN" altLang="zh-CN">
              <a:solidFill>
                <a:srgbClr val="000000"/>
              </a:solidFill>
              <a:latin typeface="Arial" pitchFamily="34" charset="0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900"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标题占位符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88913"/>
            <a:ext cx="70881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Arial" charset="0"/>
              </a:rPr>
              <a:t>单击此处编辑母版标题样式</a:t>
            </a:r>
          </a:p>
        </p:txBody>
      </p:sp>
      <p:sp>
        <p:nvSpPr>
          <p:cNvPr id="1031" name="文本占位符 13"/>
          <p:cNvSpPr>
            <a:spLocks noGrp="1" noChangeArrowheads="1"/>
          </p:cNvSpPr>
          <p:nvPr>
            <p:ph type="body" idx="1"/>
          </p:nvPr>
        </p:nvSpPr>
        <p:spPr bwMode="auto">
          <a:xfrm flipH="1">
            <a:off x="468313" y="981075"/>
            <a:ext cx="82073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Arial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Arial" charset="0"/>
              </a:rPr>
              <a:t>第二级</a:t>
            </a:r>
          </a:p>
          <a:p>
            <a:pPr lvl="2"/>
            <a:r>
              <a:rPr lang="zh-CN" smtClean="0">
                <a:sym typeface="Arial" charset="0"/>
              </a:rPr>
              <a:t>第三级</a:t>
            </a:r>
          </a:p>
          <a:p>
            <a:pPr lvl="3"/>
            <a:r>
              <a:rPr lang="zh-CN" smtClean="0">
                <a:sym typeface="Arial" charset="0"/>
              </a:rPr>
              <a:t>第四级</a:t>
            </a:r>
          </a:p>
          <a:p>
            <a:pPr lvl="4"/>
            <a:r>
              <a:rPr lang="zh-CN" smtClean="0">
                <a:sym typeface="Arial" charset="0"/>
              </a:rPr>
              <a:t>第五级</a:t>
            </a:r>
          </a:p>
        </p:txBody>
      </p:sp>
      <p:sp>
        <p:nvSpPr>
          <p:cNvPr id="1032" name="矩形 15"/>
          <p:cNvSpPr>
            <a:spLocks noChangeArrowheads="1"/>
          </p:cNvSpPr>
          <p:nvPr/>
        </p:nvSpPr>
        <p:spPr bwMode="auto">
          <a:xfrm>
            <a:off x="7556500" y="188913"/>
            <a:ext cx="1108075" cy="349250"/>
          </a:xfrm>
          <a:prstGeom prst="rect">
            <a:avLst/>
          </a:prstGeom>
          <a:solidFill>
            <a:srgbClr val="F2F2F2"/>
          </a:solidFill>
          <a:ln w="3175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808080"/>
                </a:solidFill>
                <a:sym typeface="Arial" charset="0"/>
              </a:rPr>
              <a:t>LOGO</a:t>
            </a:r>
          </a:p>
        </p:txBody>
      </p:sp>
      <p:sp>
        <p:nvSpPr>
          <p:cNvPr id="1033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marL="622300"/>
            <a:endParaRPr lang="en-US" altLang="zh-CN" sz="1100">
              <a:sym typeface="Arial" charset="0"/>
            </a:endParaRPr>
          </a:p>
        </p:txBody>
      </p:sp>
      <p:sp>
        <p:nvSpPr>
          <p:cNvPr id="1034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30975" y="6453188"/>
            <a:ext cx="2133600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9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453188"/>
            <a:ext cx="1008062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900"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P</a:t>
            </a:r>
            <a:fld id="{FE15FE9C-1527-4B51-903B-0BF7AB044682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  <p:pic>
        <p:nvPicPr>
          <p:cNvPr id="103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6381750"/>
            <a:ext cx="8188325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037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765175"/>
            <a:ext cx="8188325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sldNum="0" hdr="0"/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sym typeface="Arial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n-lt"/>
          <a:ea typeface="+mn-ea"/>
          <a:sym typeface="Arial" charset="0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  <a:ea typeface="+mn-ea"/>
          <a:sym typeface="Arial" charset="0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  <a:sym typeface="Arial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5"/>
          <p:cNvSpPr>
            <a:spLocks noChangeArrowheads="1"/>
          </p:cNvSpPr>
          <p:nvPr/>
        </p:nvSpPr>
        <p:spPr bwMode="auto">
          <a:xfrm>
            <a:off x="0" y="0"/>
            <a:ext cx="9144000" cy="6864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pic>
        <p:nvPicPr>
          <p:cNvPr id="2051" name="Picture 20" descr="E:\PAT 图片资源素材\PNG\商务用品\F《时尚插画素材图库》矢量卡通素材 28DVDDVD 05商务用品01\FJ-(311).psd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-3540" r="6160"/>
          <a:stretch>
            <a:fillRect/>
          </a:stretch>
        </p:blipFill>
        <p:spPr bwMode="auto">
          <a:xfrm>
            <a:off x="0" y="3573463"/>
            <a:ext cx="70167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1028" name="矩形 14"/>
          <p:cNvSpPr>
            <a:spLocks noChangeArrowheads="1"/>
          </p:cNvSpPr>
          <p:nvPr/>
        </p:nvSpPr>
        <p:spPr bwMode="auto">
          <a:xfrm>
            <a:off x="466725" y="765175"/>
            <a:ext cx="8208963" cy="5616575"/>
          </a:xfrm>
          <a:prstGeom prst="rect">
            <a:avLst/>
          </a:prstGeom>
          <a:gradFill rotWithShape="1">
            <a:gsLst>
              <a:gs pos="0">
                <a:schemeClr val="bg1">
                  <a:lumMod val="50000"/>
                </a:schemeClr>
              </a:gs>
              <a:gs pos="54999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endParaRPr lang="zh-CN" altLang="zh-CN">
              <a:solidFill>
                <a:srgbClr val="000000"/>
              </a:solidFill>
              <a:latin typeface="Arial" pitchFamily="34" charset="0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900">
                <a:solidFill>
                  <a:srgbClr val="000000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4" name="标题占位符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88913"/>
            <a:ext cx="70881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Arial" charset="0"/>
              </a:rPr>
              <a:t>单击此处编辑母版标题样式</a:t>
            </a:r>
          </a:p>
        </p:txBody>
      </p:sp>
      <p:sp>
        <p:nvSpPr>
          <p:cNvPr id="2055" name="文本占位符 13"/>
          <p:cNvSpPr>
            <a:spLocks noGrp="1" noChangeArrowheads="1"/>
          </p:cNvSpPr>
          <p:nvPr>
            <p:ph type="body" idx="1"/>
          </p:nvPr>
        </p:nvSpPr>
        <p:spPr bwMode="auto">
          <a:xfrm flipH="1">
            <a:off x="468313" y="981075"/>
            <a:ext cx="82073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Arial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Arial" charset="0"/>
              </a:rPr>
              <a:t>第二级</a:t>
            </a:r>
          </a:p>
          <a:p>
            <a:pPr lvl="2"/>
            <a:r>
              <a:rPr lang="zh-CN" smtClean="0">
                <a:sym typeface="Arial" charset="0"/>
              </a:rPr>
              <a:t>第三级</a:t>
            </a:r>
          </a:p>
          <a:p>
            <a:pPr lvl="3"/>
            <a:r>
              <a:rPr lang="zh-CN" smtClean="0">
                <a:sym typeface="Arial" charset="0"/>
              </a:rPr>
              <a:t>第四级</a:t>
            </a:r>
          </a:p>
          <a:p>
            <a:pPr lvl="4"/>
            <a:r>
              <a:rPr lang="zh-CN" smtClean="0">
                <a:sym typeface="Arial" charset="0"/>
              </a:rPr>
              <a:t>第五级</a:t>
            </a:r>
          </a:p>
        </p:txBody>
      </p:sp>
      <p:sp>
        <p:nvSpPr>
          <p:cNvPr id="2056" name="矩形 15"/>
          <p:cNvSpPr>
            <a:spLocks noChangeArrowheads="1"/>
          </p:cNvSpPr>
          <p:nvPr/>
        </p:nvSpPr>
        <p:spPr bwMode="auto">
          <a:xfrm>
            <a:off x="7556500" y="188913"/>
            <a:ext cx="1108075" cy="349250"/>
          </a:xfrm>
          <a:prstGeom prst="rect">
            <a:avLst/>
          </a:prstGeom>
          <a:solidFill>
            <a:srgbClr val="F2F2F2"/>
          </a:solidFill>
          <a:ln w="3175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808080"/>
                </a:solidFill>
                <a:sym typeface="Arial" charset="0"/>
              </a:rPr>
              <a:t>LOGO</a:t>
            </a:r>
          </a:p>
        </p:txBody>
      </p:sp>
      <p:sp>
        <p:nvSpPr>
          <p:cNvPr id="2057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marL="622300"/>
            <a:endParaRPr lang="en-US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1034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30975" y="6453188"/>
            <a:ext cx="2133600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900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453188"/>
            <a:ext cx="1008062" cy="268287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900">
                <a:solidFill>
                  <a:srgbClr val="000000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P</a:t>
            </a:r>
            <a:fld id="{99414913-ACEB-4EDD-B782-C1FB82F9E5D2}" type="slidenum">
              <a:rPr lang="zh-CN" altLang="en-US"/>
              <a:pPr>
                <a:defRPr/>
              </a:pPr>
              <a:t>‹#›</a:t>
            </a:fld>
            <a:endParaRPr lang="zh-CN" altLang="en-US" sz="1800"/>
          </a:p>
        </p:txBody>
      </p:sp>
      <p:pic>
        <p:nvPicPr>
          <p:cNvPr id="206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6381750"/>
            <a:ext cx="8188325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2061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765175"/>
            <a:ext cx="8188325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hf sldNum="0" hdr="0"/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charset="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微软雅黑" pitchFamily="34" charset="-122"/>
          <a:sym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sym typeface="Arial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n-lt"/>
          <a:ea typeface="+mn-ea"/>
          <a:sym typeface="Arial" charset="0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  <a:ea typeface="+mn-ea"/>
          <a:sym typeface="Arial" charset="0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+mn-lt"/>
          <a:ea typeface="+mn-ea"/>
          <a:sym typeface="Arial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1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nordridesign.com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3075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chemeClr val="bg1"/>
                </a:solidFill>
                <a:sym typeface="Arial" charset="0"/>
              </a:rPr>
              <a:t>11.4</a:t>
            </a:r>
          </a:p>
        </p:txBody>
      </p:sp>
      <p:sp>
        <p:nvSpPr>
          <p:cNvPr id="3076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chemeClr val="bg1"/>
                </a:solidFill>
                <a:sym typeface="Arial" charset="0"/>
              </a:rPr>
              <a:t>0</a:t>
            </a:r>
          </a:p>
        </p:txBody>
      </p:sp>
      <p:sp>
        <p:nvSpPr>
          <p:cNvPr id="3077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chemeClr val="bg1"/>
                </a:solidFill>
                <a:sym typeface="Arial" charset="0"/>
              </a:rPr>
              <a:t>11.4</a:t>
            </a:r>
          </a:p>
        </p:txBody>
      </p:sp>
      <p:sp>
        <p:nvSpPr>
          <p:cNvPr id="3078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pic>
        <p:nvPicPr>
          <p:cNvPr id="3079" name="Picture 20" descr="E:\PAT 图片资源素材\PNG\商务用品\F《时尚插画素材图库》矢量卡通素材 28DVDDVD 05商务用品01\FJ-(311).ps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-3540" r="6160"/>
          <a:stretch>
            <a:fillRect/>
          </a:stretch>
        </p:blipFill>
        <p:spPr bwMode="auto">
          <a:xfrm>
            <a:off x="0" y="19304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3263900" y="1333500"/>
            <a:ext cx="5638800" cy="777875"/>
          </a:xfrm>
        </p:spPr>
        <p:txBody>
          <a:bodyPr/>
          <a:lstStyle/>
          <a:p>
            <a:pPr marL="0" indent="0" algn="r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生态文明建设策略</a:t>
            </a:r>
          </a:p>
        </p:txBody>
      </p:sp>
      <p:sp>
        <p:nvSpPr>
          <p:cNvPr id="308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314700" y="1930400"/>
            <a:ext cx="5638800" cy="3714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sym typeface="Arial" pitchFamily="34" charset="0"/>
              </a:rPr>
              <a:t> 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sym typeface="Arial" pitchFamily="34" charset="0"/>
              </a:rPr>
              <a:t>                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</a:rPr>
              <a:t>Ecological 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</a:rPr>
              <a:t>civilization construction</a:t>
            </a:r>
          </a:p>
          <a:p>
            <a:pPr algn="r" eaLnBrk="1" hangingPunct="1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altLang="zh-CN" sz="20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sym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0"/>
            <a:ext cx="7599363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三</a:t>
            </a: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、坚持</a:t>
            </a:r>
            <a:r>
              <a:rPr lang="zh-CN" altLang="en-US" sz="3200" b="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节约</a:t>
            </a: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资源和环境保护的基本国策</a:t>
            </a: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158223098"/>
              </p:ext>
            </p:extLst>
          </p:nvPr>
        </p:nvGraphicFramePr>
        <p:xfrm>
          <a:off x="332644" y="847113"/>
          <a:ext cx="8502524" cy="710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1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-889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四</a:t>
            </a: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、生态文明建设的战略任务</a:t>
            </a: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584290568"/>
              </p:ext>
            </p:extLst>
          </p:nvPr>
        </p:nvGraphicFramePr>
        <p:xfrm>
          <a:off x="957933" y="1124016"/>
          <a:ext cx="7543584" cy="502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7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-889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44190394"/>
              </p:ext>
            </p:extLst>
          </p:nvPr>
        </p:nvGraphicFramePr>
        <p:xfrm>
          <a:off x="957933" y="1124016"/>
          <a:ext cx="7543584" cy="502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2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-889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682442354"/>
              </p:ext>
            </p:extLst>
          </p:nvPr>
        </p:nvGraphicFramePr>
        <p:xfrm>
          <a:off x="957933" y="1124016"/>
          <a:ext cx="7543584" cy="502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6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-889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184428805"/>
              </p:ext>
            </p:extLst>
          </p:nvPr>
        </p:nvGraphicFramePr>
        <p:xfrm>
          <a:off x="957933" y="1124016"/>
          <a:ext cx="7543584" cy="502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2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568450" y="3848100"/>
            <a:ext cx="647700" cy="1444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2"/>
              </a:rPr>
              <a:t>www.1ppt.com/moban/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行业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模板：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3"/>
              </a:rPr>
              <a:t>www.1ppt.com/hangye/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节日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模板：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4"/>
              </a:rPr>
              <a:t>www.1ppt.com/jieri/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     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5"/>
              </a:rPr>
              <a:t>www.1ppt.com/sucai/</a:t>
            </a:r>
            <a:endParaRPr lang="en-US" altLang="zh-CN" sz="100" kern="0" dirty="0">
              <a:solidFill>
                <a:srgbClr val="EEECE1">
                  <a:lumMod val="25000"/>
                </a:srgbClr>
              </a:solidFill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6"/>
              </a:rPr>
              <a:t>www.1ppt.com/beijing/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7"/>
              </a:rPr>
              <a:t>www.1ppt.com/tubiao/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优秀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8"/>
              </a:rPr>
              <a:t>www.1ppt.com/xiazai/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  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教程： 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9"/>
              </a:rPr>
              <a:t>www.1ppt.com/powerpoint/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Word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教程： 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0"/>
              </a:rPr>
              <a:t>www.1ppt.com/word/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        Excel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教程：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1"/>
              </a:rPr>
              <a:t>www.1ppt.com/excel/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2"/>
              </a:rPr>
              <a:t>www.1ppt.com/ziliao/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          PPT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3"/>
              </a:rPr>
              <a:t>www.1ppt.com/kejian/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4"/>
              </a:rPr>
              <a:t>www.1ppt.com/fanwen/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           </a:t>
            </a: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5"/>
              </a:rPr>
              <a:t>www.1ppt.com/shiti/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  <a:hlinkClick r:id="rId16"/>
              </a:rPr>
              <a:t>www.1ppt.com/jiaoan/</a:t>
            </a: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00" kern="0" dirty="0">
                <a:solidFill>
                  <a:srgbClr val="EEECE1">
                    <a:lumMod val="25000"/>
                  </a:srgbClr>
                </a:solidFill>
                <a:latin typeface="Calibri"/>
                <a:ea typeface="宋体"/>
              </a:rPr>
              <a:t>  </a:t>
            </a:r>
            <a:endParaRPr lang="zh-CN" altLang="en-US" sz="100" kern="0" dirty="0">
              <a:solidFill>
                <a:srgbClr val="EEECE1">
                  <a:lumMod val="25000"/>
                </a:srgbClr>
              </a:solidFill>
              <a:latin typeface="Calibri"/>
              <a:ea typeface="宋体"/>
            </a:endParaRPr>
          </a:p>
        </p:txBody>
      </p:sp>
      <p:sp>
        <p:nvSpPr>
          <p:cNvPr id="5123" name="Rectangle 5">
            <a:hlinkClick r:id="rId17"/>
          </p:cNvPr>
          <p:cNvSpPr>
            <a:spLocks noChangeArrowheads="1"/>
          </p:cNvSpPr>
          <p:nvPr/>
        </p:nvSpPr>
        <p:spPr bwMode="auto">
          <a:xfrm>
            <a:off x="0" y="5886450"/>
            <a:ext cx="3346450" cy="504825"/>
          </a:xfrm>
          <a:prstGeom prst="rect">
            <a:avLst/>
          </a:prstGeom>
          <a:gradFill rotWithShape="1">
            <a:gsLst>
              <a:gs pos="0">
                <a:srgbClr val="E4F0E0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144000" rIns="504000"/>
          <a:lstStyle/>
          <a:p>
            <a:r>
              <a:rPr lang="zh-CN" sz="1400" i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由 </a:t>
            </a:r>
            <a:r>
              <a:rPr lang="zh-CN" altLang="zh-CN" sz="1400" i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Nordri®</a:t>
            </a:r>
            <a:r>
              <a:rPr lang="zh-CN" sz="1400" i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设计提供</a:t>
            </a:r>
          </a:p>
          <a:p>
            <a:r>
              <a:rPr lang="zh-CN" altLang="zh-CN" sz="1400" i="1">
                <a:solidFill>
                  <a:schemeClr val="bg1"/>
                </a:solidFill>
                <a:ea typeface="微软雅黑" pitchFamily="34" charset="-122"/>
                <a:sym typeface="Arial" charset="0"/>
              </a:rPr>
              <a:t>www.nordridesign.com</a:t>
            </a:r>
          </a:p>
        </p:txBody>
      </p:sp>
      <p:sp>
        <p:nvSpPr>
          <p:cNvPr id="5124" name="矩形 56"/>
          <p:cNvSpPr>
            <a:spLocks noChangeArrowheads="1"/>
          </p:cNvSpPr>
          <p:nvPr/>
        </p:nvSpPr>
        <p:spPr bwMode="auto">
          <a:xfrm>
            <a:off x="-14288" y="0"/>
            <a:ext cx="9158288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pic>
        <p:nvPicPr>
          <p:cNvPr id="5125" name="Picture 20" descr="E:\PAT 图片资源素材\PNG\商务用品\F《时尚插画素材图库》矢量卡通素材 28DVDDVD 05商务用品01\FJ-(311).psd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-3540" r="6160"/>
          <a:stretch>
            <a:fillRect/>
          </a:stretch>
        </p:blipFill>
        <p:spPr bwMode="auto">
          <a:xfrm>
            <a:off x="0" y="2792413"/>
            <a:ext cx="5713413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5126" name="标题 3"/>
          <p:cNvSpPr>
            <a:spLocks noChangeArrowheads="1"/>
          </p:cNvSpPr>
          <p:nvPr/>
        </p:nvSpPr>
        <p:spPr bwMode="auto">
          <a:xfrm>
            <a:off x="5003800" y="2714625"/>
            <a:ext cx="36004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4400" b="1">
                <a:latin typeface="微软雅黑" pitchFamily="34" charset="-122"/>
                <a:ea typeface="微软雅黑" pitchFamily="34" charset="-122"/>
                <a:sym typeface="Arial" charset="0"/>
              </a:rPr>
              <a:t>谢谢各位</a:t>
            </a:r>
          </a:p>
        </p:txBody>
      </p:sp>
      <p:sp>
        <p:nvSpPr>
          <p:cNvPr id="5127" name="副标题 4"/>
          <p:cNvSpPr>
            <a:spLocks noChangeArrowheads="1"/>
          </p:cNvSpPr>
          <p:nvPr/>
        </p:nvSpPr>
        <p:spPr bwMode="auto">
          <a:xfrm>
            <a:off x="5003800" y="3517900"/>
            <a:ext cx="2528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lnSpc>
                <a:spcPct val="120000"/>
              </a:lnSpc>
              <a:spcBef>
                <a:spcPct val="20000"/>
              </a:spcBef>
            </a:pPr>
            <a:r>
              <a:rPr lang="en-US" altLang="zh-CN">
                <a:latin typeface="微软雅黑" pitchFamily="34" charset="-122"/>
                <a:ea typeface="微软雅黑" pitchFamily="34" charset="-122"/>
                <a:sym typeface="Arial" charset="0"/>
              </a:rPr>
              <a:t>THANKS</a:t>
            </a:r>
            <a:endParaRPr lang="zh-CN" altLang="en-US">
              <a:latin typeface="微软雅黑" pitchFamily="34" charset="-122"/>
              <a:ea typeface="微软雅黑" pitchFamily="34" charset="-122"/>
              <a:sym typeface="Arial" charset="0"/>
            </a:endParaRPr>
          </a:p>
        </p:txBody>
      </p:sp>
      <p:sp>
        <p:nvSpPr>
          <p:cNvPr id="5128" name="TextBox 4"/>
          <p:cNvSpPr>
            <a:spLocks noChangeArrowheads="1"/>
          </p:cNvSpPr>
          <p:nvPr/>
        </p:nvSpPr>
        <p:spPr bwMode="auto">
          <a:xfrm>
            <a:off x="827088" y="836613"/>
            <a:ext cx="3095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1600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生态文明建设策略</a:t>
            </a: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446286" y="1752648"/>
            <a:ext cx="7562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一、我国目前生态环境的现状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二、生态文明建设的重大意义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三、坚持节约资源和保护环境的基本国策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四、生态文明建设的战略任务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8152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1"/>
            <a:ext cx="5638800" cy="628724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b="0" kern="12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一、我国</a:t>
            </a:r>
            <a:r>
              <a:rPr lang="zh-CN" altLang="en-US" sz="3200" b="0" kern="1200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目前生态环境的现状</a:t>
            </a:r>
            <a:endParaRPr lang="en-US" altLang="zh-CN" sz="3200" b="0" kern="1200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4" name="流程图: 联系 3"/>
          <p:cNvSpPr/>
          <p:nvPr/>
        </p:nvSpPr>
        <p:spPr bwMode="auto">
          <a:xfrm>
            <a:off x="3822714" y="2930754"/>
            <a:ext cx="1012796" cy="10127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zh-CN" altLang="en-US" sz="2400" dirty="0">
                <a:latin typeface="+mn-ea"/>
                <a:ea typeface="+mn-ea"/>
              </a:rPr>
              <a:t>现状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effectLst/>
              <a:latin typeface="+mn-ea"/>
              <a:ea typeface="+mn-ea"/>
            </a:endParaRPr>
          </a:p>
        </p:txBody>
      </p:sp>
      <p:sp>
        <p:nvSpPr>
          <p:cNvPr id="12" name="流程图: 联系 11"/>
          <p:cNvSpPr/>
          <p:nvPr/>
        </p:nvSpPr>
        <p:spPr bwMode="auto">
          <a:xfrm>
            <a:off x="1428840" y="3708392"/>
            <a:ext cx="1187416" cy="1187416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+mn-ea"/>
                <a:ea typeface="+mn-ea"/>
              </a:rPr>
              <a:t>2</a:t>
            </a:r>
            <a:endParaRPr lang="zh-CN" altLang="en-US" sz="4800" dirty="0">
              <a:solidFill>
                <a:schemeClr val="bg1"/>
              </a:solidFill>
              <a:latin typeface="+mn-ea"/>
              <a:ea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3" name="流程图: 联系 12"/>
          <p:cNvSpPr/>
          <p:nvPr/>
        </p:nvSpPr>
        <p:spPr bwMode="auto">
          <a:xfrm>
            <a:off x="1428840" y="1473256"/>
            <a:ext cx="1187416" cy="118741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sz="4800" dirty="0" smtClean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4" name="流程图: 联系 13"/>
          <p:cNvSpPr/>
          <p:nvPr/>
        </p:nvSpPr>
        <p:spPr bwMode="auto">
          <a:xfrm>
            <a:off x="5638271" y="2942521"/>
            <a:ext cx="1187416" cy="1187416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sz="4800" dirty="0">
                <a:solidFill>
                  <a:schemeClr val="bg1"/>
                </a:solidFill>
                <a:latin typeface="+mn-ea"/>
                <a:ea typeface="+mn-ea"/>
              </a:rPr>
              <a:t>5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5" name="流程图: 联系 14"/>
          <p:cNvSpPr/>
          <p:nvPr/>
        </p:nvSpPr>
        <p:spPr bwMode="auto">
          <a:xfrm>
            <a:off x="5759416" y="1473256"/>
            <a:ext cx="1187416" cy="1187416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sz="4800" dirty="0">
                <a:solidFill>
                  <a:schemeClr val="bg1"/>
                </a:solidFill>
                <a:latin typeface="+mn-ea"/>
                <a:ea typeface="+mn-ea"/>
              </a:rPr>
              <a:t>6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6" name="流程图: 联系 15"/>
          <p:cNvSpPr/>
          <p:nvPr/>
        </p:nvSpPr>
        <p:spPr bwMode="auto">
          <a:xfrm>
            <a:off x="3199753" y="5126154"/>
            <a:ext cx="1187416" cy="1187416"/>
          </a:xfrm>
          <a:prstGeom prst="flowChartConnector">
            <a:avLst/>
          </a:prstGeom>
          <a:solidFill>
            <a:srgbClr val="9B9B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3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7" name="流程图: 联系 16"/>
          <p:cNvSpPr/>
          <p:nvPr/>
        </p:nvSpPr>
        <p:spPr bwMode="auto">
          <a:xfrm>
            <a:off x="3821817" y="879548"/>
            <a:ext cx="1187416" cy="1187416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sz="4800" dirty="0">
                <a:solidFill>
                  <a:schemeClr val="bg1"/>
                </a:solidFill>
                <a:latin typeface="+mn-ea"/>
                <a:ea typeface="+mn-ea"/>
              </a:rPr>
              <a:t>7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8" name="流程图: 联系 17"/>
          <p:cNvSpPr/>
          <p:nvPr/>
        </p:nvSpPr>
        <p:spPr bwMode="auto">
          <a:xfrm>
            <a:off x="5521996" y="4756112"/>
            <a:ext cx="1187416" cy="1187416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sz="4800" dirty="0">
                <a:solidFill>
                  <a:schemeClr val="bg1"/>
                </a:solidFill>
                <a:latin typeface="+mn-ea"/>
                <a:ea typeface="+mn-ea"/>
              </a:rPr>
              <a:t>4</a:t>
            </a:r>
            <a:endParaRPr kumimoji="0" lang="zh-CN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2616256" y="2241584"/>
            <a:ext cx="1206458" cy="1047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连接符 21"/>
          <p:cNvCxnSpPr>
            <a:stCxn id="4" idx="0"/>
            <a:endCxn id="17" idx="4"/>
          </p:cNvCxnSpPr>
          <p:nvPr/>
        </p:nvCxnSpPr>
        <p:spPr bwMode="auto">
          <a:xfrm flipV="1">
            <a:off x="4329112" y="2066964"/>
            <a:ext cx="86413" cy="8637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连接符 23"/>
          <p:cNvCxnSpPr>
            <a:stCxn id="4" idx="7"/>
          </p:cNvCxnSpPr>
          <p:nvPr/>
        </p:nvCxnSpPr>
        <p:spPr bwMode="auto">
          <a:xfrm flipV="1">
            <a:off x="4687189" y="2381280"/>
            <a:ext cx="1142075" cy="6977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25"/>
          <p:cNvCxnSpPr>
            <a:stCxn id="4" idx="6"/>
          </p:cNvCxnSpPr>
          <p:nvPr/>
        </p:nvCxnSpPr>
        <p:spPr bwMode="auto">
          <a:xfrm>
            <a:off x="4835510" y="3437152"/>
            <a:ext cx="8603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连接符 27"/>
          <p:cNvCxnSpPr>
            <a:stCxn id="4" idx="5"/>
            <a:endCxn id="18" idx="1"/>
          </p:cNvCxnSpPr>
          <p:nvPr/>
        </p:nvCxnSpPr>
        <p:spPr bwMode="auto">
          <a:xfrm>
            <a:off x="4687189" y="3795229"/>
            <a:ext cx="1008700" cy="11347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3" name="直接连接符 4102"/>
          <p:cNvCxnSpPr/>
          <p:nvPr/>
        </p:nvCxnSpPr>
        <p:spPr bwMode="auto">
          <a:xfrm flipH="1">
            <a:off x="3943368" y="3943550"/>
            <a:ext cx="192872" cy="11826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9" name="直接连接符 4108"/>
          <p:cNvCxnSpPr/>
          <p:nvPr/>
        </p:nvCxnSpPr>
        <p:spPr bwMode="auto">
          <a:xfrm flipV="1">
            <a:off x="2616256" y="3536229"/>
            <a:ext cx="1206458" cy="5937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5" name="线形标注 1(带强调线) 4114"/>
          <p:cNvSpPr/>
          <p:nvPr/>
        </p:nvSpPr>
        <p:spPr bwMode="auto">
          <a:xfrm>
            <a:off x="7361317" y="1732502"/>
            <a:ext cx="1657192" cy="928169"/>
          </a:xfrm>
          <a:prstGeom prst="accentCallout1">
            <a:avLst>
              <a:gd name="adj1" fmla="val 18750"/>
              <a:gd name="adj2" fmla="val -8333"/>
              <a:gd name="adj3" fmla="val 46822"/>
              <a:gd name="adj4" fmla="val -34830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dirty="0">
                <a:latin typeface="+mn-ea"/>
                <a:ea typeface="+mn-ea"/>
              </a:rPr>
              <a:t>湿地变农田，湿地破坏力加剧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5" name="线形标注 1(带强调线) 54"/>
          <p:cNvSpPr/>
          <p:nvPr/>
        </p:nvSpPr>
        <p:spPr bwMode="auto">
          <a:xfrm>
            <a:off x="227806" y="1557883"/>
            <a:ext cx="1328694" cy="404309"/>
          </a:xfrm>
          <a:prstGeom prst="accentCallout1">
            <a:avLst>
              <a:gd name="adj1" fmla="val 42863"/>
              <a:gd name="adj2" fmla="val 84190"/>
              <a:gd name="adj3" fmla="val 66657"/>
              <a:gd name="adj4" fmla="val 104930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>
                <a:latin typeface="+mn-ea"/>
                <a:ea typeface="+mn-ea"/>
              </a:rPr>
              <a:t>空气污染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7" name="线形标注 1(带强调线) 56"/>
          <p:cNvSpPr/>
          <p:nvPr/>
        </p:nvSpPr>
        <p:spPr bwMode="auto">
          <a:xfrm>
            <a:off x="100146" y="4731473"/>
            <a:ext cx="1328694" cy="883617"/>
          </a:xfrm>
          <a:prstGeom prst="accentCallout1">
            <a:avLst>
              <a:gd name="adj1" fmla="val 42863"/>
              <a:gd name="adj2" fmla="val 100575"/>
              <a:gd name="adj3" fmla="val 728"/>
              <a:gd name="adj4" fmla="val 118039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dirty="0">
                <a:latin typeface="+mn-ea"/>
                <a:ea typeface="+mn-ea"/>
              </a:rPr>
              <a:t>森林资源匮乏，林草覆盖率低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8" name="线形标注 1(带强调线) 57"/>
          <p:cNvSpPr/>
          <p:nvPr/>
        </p:nvSpPr>
        <p:spPr bwMode="auto">
          <a:xfrm>
            <a:off x="1951909" y="5539219"/>
            <a:ext cx="1328694" cy="404309"/>
          </a:xfrm>
          <a:prstGeom prst="accentCallout1">
            <a:avLst>
              <a:gd name="adj1" fmla="val 42863"/>
              <a:gd name="adj2" fmla="val 84190"/>
              <a:gd name="adj3" fmla="val 66657"/>
              <a:gd name="adj4" fmla="val 104930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>
                <a:latin typeface="+mn-ea"/>
                <a:ea typeface="+mn-ea"/>
              </a:rPr>
              <a:t>水土流失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9" name="线形标注 1(带强调线) 58"/>
          <p:cNvSpPr/>
          <p:nvPr/>
        </p:nvSpPr>
        <p:spPr bwMode="auto">
          <a:xfrm>
            <a:off x="6812775" y="5879654"/>
            <a:ext cx="1937599" cy="404309"/>
          </a:xfrm>
          <a:prstGeom prst="accentCallout1">
            <a:avLst>
              <a:gd name="adj1" fmla="val 57223"/>
              <a:gd name="adj2" fmla="val 4038"/>
              <a:gd name="adj3" fmla="val -55399"/>
              <a:gd name="adj4" fmla="val -14175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 水资源</a:t>
            </a:r>
            <a:r>
              <a:rPr lang="zh-CN" altLang="en-US" dirty="0">
                <a:latin typeface="+mn-ea"/>
                <a:ea typeface="+mn-ea"/>
              </a:rPr>
              <a:t>短缺严重</a:t>
            </a:r>
            <a:endParaRPr kumimoji="0" lang="zh-CN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60" name="线形标注 1(带强调线) 59"/>
          <p:cNvSpPr/>
          <p:nvPr/>
        </p:nvSpPr>
        <p:spPr bwMode="auto">
          <a:xfrm>
            <a:off x="7156376" y="3289305"/>
            <a:ext cx="1657192" cy="654246"/>
          </a:xfrm>
          <a:prstGeom prst="accentCallout1">
            <a:avLst>
              <a:gd name="adj1" fmla="val 18750"/>
              <a:gd name="adj2" fmla="val -8333"/>
              <a:gd name="adj3" fmla="val 38730"/>
              <a:gd name="adj4" fmla="val -25196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地下超采，水位下降</a:t>
            </a:r>
          </a:p>
        </p:txBody>
      </p:sp>
      <p:sp>
        <p:nvSpPr>
          <p:cNvPr id="61" name="线形标注 1(带强调线) 60"/>
          <p:cNvSpPr/>
          <p:nvPr/>
        </p:nvSpPr>
        <p:spPr bwMode="auto">
          <a:xfrm>
            <a:off x="5198106" y="864961"/>
            <a:ext cx="1657192" cy="654246"/>
          </a:xfrm>
          <a:prstGeom prst="accentCallout1">
            <a:avLst>
              <a:gd name="adj1" fmla="val 18750"/>
              <a:gd name="adj2" fmla="val -8333"/>
              <a:gd name="adj3" fmla="val 38730"/>
              <a:gd name="adj4" fmla="val -25196"/>
            </a:avLst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农村生态环境污染严重</a:t>
            </a:r>
          </a:p>
        </p:txBody>
      </p:sp>
    </p:spTree>
    <p:extLst>
      <p:ext uri="{BB962C8B-B14F-4D97-AF65-F5344CB8AC3E}">
        <p14:creationId xmlns:p14="http://schemas.microsoft.com/office/powerpoint/2010/main" val="14470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生态文明建设策略</a:t>
            </a: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446286" y="1752648"/>
            <a:ext cx="7562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一、我国目前生态环境的现状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二、生态文明建设的重大意义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三、坚持节约资源和保护环境的基本国策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四、生态文明建设的战略任务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6350"/>
            <a:ext cx="9526445" cy="6858000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 bwMode="auto">
          <a:xfrm>
            <a:off x="6737288" y="215992"/>
            <a:ext cx="1938400" cy="69848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</a:rPr>
              <a:t>空气污染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92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生态文明建设策略</a:t>
            </a: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446286" y="1752648"/>
            <a:ext cx="7562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一、我国目前生态环境的现状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二、生态文明建设的重大意义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三、坚持节约资源和保护环境的基本国策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四、生态文明建设的战略任务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44000" cy="6858000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 bwMode="auto">
          <a:xfrm>
            <a:off x="446286" y="5538300"/>
            <a:ext cx="1938400" cy="69848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</a:rPr>
              <a:t>水土流失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24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生态文明建设策略</a:t>
            </a: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446286" y="1752648"/>
            <a:ext cx="7562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一、我国目前生态环境的现状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二、生态文明建设的重大意义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三、坚持节约资源和保护环境的基本国策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四、生态文明建设的战略任务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44000" cy="6858000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 bwMode="auto">
          <a:xfrm>
            <a:off x="6200085" y="285840"/>
            <a:ext cx="2449362" cy="69848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</a:rPr>
              <a:t>水资源短缺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972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088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90550" y="215900"/>
            <a:ext cx="5638800" cy="7778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zh-CN" altLang="en-US" sz="3200" b="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sym typeface="Arial" pitchFamily="34" charset="0"/>
              </a:rPr>
              <a:t>二、生态文明建设的重大意义</a:t>
            </a: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332644" y="847113"/>
            <a:ext cx="850252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lvl="0"/>
            <a:r>
              <a:rPr lang="en-US" altLang="zh-CN" sz="2400" dirty="0" smtClean="0">
                <a:solidFill>
                  <a:schemeClr val="accent1"/>
                </a:solidFill>
              </a:rPr>
              <a:t>1.</a:t>
            </a:r>
            <a:r>
              <a:rPr lang="zh-CN" altLang="zh-CN" sz="2400" dirty="0" smtClean="0">
                <a:solidFill>
                  <a:schemeClr val="accent1"/>
                </a:solidFill>
                <a:latin typeface="+mn-ea"/>
                <a:ea typeface="+mn-ea"/>
              </a:rPr>
              <a:t>促进</a:t>
            </a:r>
            <a:r>
              <a:rPr lang="zh-CN" altLang="zh-CN" sz="2400" dirty="0">
                <a:solidFill>
                  <a:schemeClr val="accent1"/>
                </a:solidFill>
                <a:latin typeface="+mn-ea"/>
                <a:ea typeface="+mn-ea"/>
              </a:rPr>
              <a:t>“和谐社会”与“和谐世界”的构建</a:t>
            </a:r>
          </a:p>
          <a:p>
            <a:pPr eaLnBrk="1" hangingPunct="1"/>
            <a:endParaRPr lang="en-US" altLang="zh-CN" sz="2000" spc="300" dirty="0" smtClean="0">
              <a:latin typeface="+mn-ea"/>
              <a:ea typeface="+mn-ea"/>
            </a:endParaRPr>
          </a:p>
          <a:p>
            <a:pPr eaLnBrk="1" hangingPunct="1"/>
            <a:r>
              <a:rPr lang="zh-CN" altLang="zh-CN" sz="2000" spc="300" dirty="0" smtClean="0">
                <a:latin typeface="+mn-ea"/>
                <a:ea typeface="+mn-ea"/>
              </a:rPr>
              <a:t>构建</a:t>
            </a:r>
            <a:r>
              <a:rPr lang="zh-CN" altLang="zh-CN" sz="2000" spc="300" dirty="0">
                <a:latin typeface="+mn-ea"/>
                <a:ea typeface="+mn-ea"/>
              </a:rPr>
              <a:t>社会主义和谐社会是中国共产党的“和谐理念”在内政上的重要体现。它不仅包括人与人、人与社会的和谐，也包括人与自然的和谐。“人与自然和谐发展”是社会主义和谐社会的基本特征之一。在现代化建设过程中，努力建设生态文明，不仅能够保证人类有个舒心的生活环境与良好的生活质量，促进人与自然的和谐相处，而且能够保证一代接一代地永续发展，实现代际公平与代际和谐。构建和谐世界是中国共产党的“和谐理念”在外交上的重要体现。它既可以保证为中国现代化建设创造和平的国际环境，也是我国作为一个大国应该承担的国际责任。生态文明是基于生态危机、反思传统发展观念而进行的理性选择。把生态建设上升到文明的高度，是我们党对人类文明趋势认识的不断深化。发展循环经济是建设生态文明的有效途径之一，可逐渐缓解我国资源、环境的“瓶颈”制约，减缓生态环境的破坏速度，使我们摆脱能源危机、生态危机和生存危机，实现可持续发展。</a:t>
            </a: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081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246521" y="285840"/>
            <a:ext cx="867477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chemeClr val="accent1"/>
                </a:solidFill>
                <a:latin typeface="+mn-ea"/>
                <a:ea typeface="+mn-ea"/>
              </a:rPr>
              <a:t>2.</a:t>
            </a:r>
            <a:r>
              <a:rPr lang="zh-CN" altLang="zh-CN" sz="2400" dirty="0" smtClean="0">
                <a:solidFill>
                  <a:schemeClr val="accent1"/>
                </a:solidFill>
                <a:latin typeface="+mn-ea"/>
                <a:ea typeface="+mn-ea"/>
              </a:rPr>
              <a:t>进一步</a:t>
            </a:r>
            <a:r>
              <a:rPr lang="zh-CN" altLang="zh-CN" sz="2400" dirty="0">
                <a:solidFill>
                  <a:schemeClr val="accent1"/>
                </a:solidFill>
                <a:latin typeface="+mn-ea"/>
                <a:ea typeface="+mn-ea"/>
              </a:rPr>
              <a:t>丰富了我国现代化建设的内涵</a:t>
            </a:r>
            <a:r>
              <a:rPr lang="en-US" altLang="zh-CN" sz="2400" dirty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lang="zh-CN" altLang="zh-CN" sz="2400" dirty="0">
                <a:solidFill>
                  <a:schemeClr val="accent1"/>
                </a:solidFill>
                <a:latin typeface="+mn-ea"/>
                <a:ea typeface="+mn-ea"/>
              </a:rPr>
              <a:t>强调要坚持生产发展、生活富裕、生态良好的文明发展道路，建设资源节约型、环境友好型社会，实现速度和结构质量相统一、经济发展与人口资源环境相协调，使人民在良好生态环境中生产生活，实现经济社会永续发展</a:t>
            </a:r>
            <a:r>
              <a:rPr lang="zh-CN" altLang="zh-CN" sz="2400" dirty="0" smtClean="0">
                <a:solidFill>
                  <a:schemeClr val="accent1"/>
                </a:solidFill>
                <a:latin typeface="+mn-ea"/>
                <a:ea typeface="+mn-ea"/>
              </a:rPr>
              <a:t>。</a:t>
            </a:r>
            <a:endParaRPr lang="en-US" altLang="zh-CN" sz="2400" dirty="0">
              <a:solidFill>
                <a:schemeClr val="accent1"/>
              </a:solidFill>
              <a:latin typeface="+mn-ea"/>
              <a:ea typeface="+mn-ea"/>
            </a:endParaRPr>
          </a:p>
          <a:p>
            <a:pPr eaLnBrk="1" hangingPunct="1"/>
            <a:r>
              <a:rPr lang="zh-CN" altLang="zh-CN" sz="2000" spc="300" dirty="0" smtClean="0">
                <a:latin typeface="+mn-ea"/>
                <a:ea typeface="+mn-ea"/>
              </a:rPr>
              <a:t>建设</a:t>
            </a:r>
            <a:r>
              <a:rPr lang="zh-CN" altLang="zh-CN" sz="2000" spc="300" dirty="0">
                <a:latin typeface="+mn-ea"/>
                <a:ea typeface="+mn-ea"/>
              </a:rPr>
              <a:t>生态文明为实现人与自然和谐、均衡发展指明了路径。</a:t>
            </a:r>
            <a:r>
              <a:rPr lang="en-US" altLang="zh-CN" sz="2000" spc="300" dirty="0">
                <a:latin typeface="+mn-ea"/>
                <a:ea typeface="+mn-ea"/>
              </a:rPr>
              <a:t>  </a:t>
            </a:r>
            <a:r>
              <a:rPr lang="zh-CN" altLang="zh-CN" sz="2000" spc="300" dirty="0">
                <a:latin typeface="+mn-ea"/>
                <a:ea typeface="+mn-ea"/>
              </a:rPr>
              <a:t>推进生态文明建设是我们党坚持以人为本、执政为民，维护最广大人民群众根本利益特别是环境权益的集中体现，是中国特色社会主义应有之义。随着经济社会的快速发展，人民群众对干净的水、新鲜的空气、洁净的食品、优美宜居的环境等方面要求越来越高。建设生态文明，为人民群众创造良好生产生活环境，不仅是改善民生的需要，而且拓展了我国现代化建设的领域和范围。中国特色社会主义，既是经济发达、政治民主、文化先进、社会和谐的社会，也应该是生态环境良好的社会。经济建设、政治建设、文化建设、社会建设以及生态文明建设都搞好，是贯彻落实科学发展观、实现经济社会全面、协调、可持续发展的必然要求。只有把生态文明建设的理念、原则、目标等深刻融入和贯穿到经济、政治、文化、社会建设的各方面和全过程，才能全面推进现代化，为人民创造良好生产生活环境。</a:t>
            </a:r>
            <a:endParaRPr lang="en-US" altLang="zh-CN" sz="2000" spc="3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29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1"/>
          <p:cNvSpPr>
            <a:spLocks noChangeArrowheads="1"/>
          </p:cNvSpPr>
          <p:nvPr/>
        </p:nvSpPr>
        <p:spPr bwMode="auto">
          <a:xfrm>
            <a:off x="4763" y="0"/>
            <a:ext cx="9158287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3000">
                <a:srgbClr val="FFFFFF"/>
              </a:gs>
              <a:gs pos="92000">
                <a:srgbClr val="BFBFBF"/>
              </a:gs>
              <a:gs pos="100000">
                <a:srgbClr val="BFBFB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4099" name="右箭头 31"/>
          <p:cNvSpPr>
            <a:spLocks noChangeArrowheads="1"/>
          </p:cNvSpPr>
          <p:nvPr/>
        </p:nvSpPr>
        <p:spPr bwMode="auto">
          <a:xfrm>
            <a:off x="-14288" y="-673100"/>
            <a:ext cx="484188" cy="484187"/>
          </a:xfrm>
          <a:prstGeom prst="rightArrow">
            <a:avLst>
              <a:gd name="adj1" fmla="val 50000"/>
              <a:gd name="adj2" fmla="val 49866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0" name="右箭头 32"/>
          <p:cNvSpPr>
            <a:spLocks noChangeArrowheads="1"/>
          </p:cNvSpPr>
          <p:nvPr/>
        </p:nvSpPr>
        <p:spPr bwMode="auto">
          <a:xfrm>
            <a:off x="4086225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0</a:t>
            </a:r>
          </a:p>
        </p:txBody>
      </p:sp>
      <p:sp>
        <p:nvSpPr>
          <p:cNvPr id="4101" name="右箭头 33"/>
          <p:cNvSpPr>
            <a:spLocks noChangeArrowheads="1"/>
          </p:cNvSpPr>
          <p:nvPr/>
        </p:nvSpPr>
        <p:spPr bwMode="auto">
          <a:xfrm>
            <a:off x="8189913" y="-673100"/>
            <a:ext cx="485775" cy="484187"/>
          </a:xfrm>
          <a:prstGeom prst="rightArrow">
            <a:avLst>
              <a:gd name="adj1" fmla="val 50000"/>
              <a:gd name="adj2" fmla="val 50029"/>
            </a:avLst>
          </a:prstGeom>
          <a:solidFill>
            <a:srgbClr val="BFBFBF"/>
          </a:solidFill>
          <a:ln w="9525">
            <a:solidFill>
              <a:srgbClr val="7F7F7F"/>
            </a:solidFill>
            <a:bevel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zh-CN" sz="1000" b="1">
                <a:solidFill>
                  <a:srgbClr val="FFFFFF"/>
                </a:solidFill>
                <a:sym typeface="Arial" charset="0"/>
              </a:rPr>
              <a:t>11.4</a:t>
            </a:r>
          </a:p>
        </p:txBody>
      </p:sp>
      <p:sp>
        <p:nvSpPr>
          <p:cNvPr id="4102" name="矩形 11"/>
          <p:cNvSpPr>
            <a:spLocks noChangeArrowheads="1"/>
          </p:cNvSpPr>
          <p:nvPr/>
        </p:nvSpPr>
        <p:spPr bwMode="auto">
          <a:xfrm>
            <a:off x="0" y="6864350"/>
            <a:ext cx="9144000" cy="287338"/>
          </a:xfrm>
          <a:prstGeom prst="rect">
            <a:avLst/>
          </a:prstGeom>
          <a:solidFill>
            <a:srgbClr val="BBBFC3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 sz="110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332644" y="425536"/>
            <a:ext cx="8502524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zh-CN" sz="2400" dirty="0"/>
              <a:t> </a:t>
            </a:r>
            <a:r>
              <a:rPr lang="en-US" altLang="zh-CN" sz="2400" dirty="0">
                <a:solidFill>
                  <a:schemeClr val="accent1"/>
                </a:solidFill>
                <a:latin typeface="+mn-ea"/>
                <a:ea typeface="+mn-ea"/>
              </a:rPr>
              <a:t>3. </a:t>
            </a:r>
            <a:r>
              <a:rPr lang="zh-CN" altLang="zh-CN" sz="2400" dirty="0">
                <a:solidFill>
                  <a:schemeClr val="accent1"/>
                </a:solidFill>
                <a:latin typeface="+mn-ea"/>
                <a:ea typeface="+mn-ea"/>
              </a:rPr>
              <a:t>贯彻落实科学发展观的基本</a:t>
            </a:r>
            <a:r>
              <a:rPr lang="zh-CN" altLang="zh-CN" sz="2400" dirty="0" smtClean="0">
                <a:solidFill>
                  <a:schemeClr val="accent1"/>
                </a:solidFill>
                <a:latin typeface="+mn-ea"/>
                <a:ea typeface="+mn-ea"/>
              </a:rPr>
              <a:t>要求</a:t>
            </a:r>
            <a:endParaRPr lang="en-US" altLang="zh-CN" sz="2400" dirty="0" smtClean="0">
              <a:solidFill>
                <a:schemeClr val="accent1"/>
              </a:solidFill>
              <a:latin typeface="+mn-ea"/>
              <a:ea typeface="+mn-ea"/>
            </a:endParaRPr>
          </a:p>
          <a:p>
            <a:endParaRPr lang="zh-CN" altLang="zh-CN" sz="2400" dirty="0">
              <a:solidFill>
                <a:schemeClr val="accent1"/>
              </a:solidFill>
              <a:latin typeface="+mn-ea"/>
              <a:ea typeface="+mn-ea"/>
            </a:endParaRPr>
          </a:p>
          <a:p>
            <a:r>
              <a:rPr lang="zh-CN" altLang="zh-CN" sz="2000" spc="300" dirty="0">
                <a:latin typeface="+mn-ea"/>
                <a:ea typeface="+mn-ea"/>
              </a:rPr>
              <a:t>推进生态文明建设，是全面建设小康社会的迫切需要。党的十七大对全面建设小康社会的目标任务，从五个方面提出了新的更高要求。“建设生态文明”既是目标任务之一，也是实现“更高要求”的保障。生态文明建设必将促进全民族生态道德文化素质的提高。我国环境恶化迟迟不能根本好转，这与人们的生态道德文化缺失有直接关系。近些年来，我国城乡人民的生态意识、环保观念日益增强，参与生态治理、环境保护的积极性明显提高。我国是具有悠久生态道德文化与伦理的国家，传统文化中蕴含着丰富而朴素的生态道德文化，其中“天人合一”理念就代表了中华民族追求人与自然和谐统一的精神境界。中国是最大的发展中国家，如果我国率先跨入生态文明社会，不但会使全国的经济、社会、生态、环境、人文、民生面貌为之一新，而且必将大大加快全球生态文明建设进程。</a:t>
            </a:r>
          </a:p>
          <a:p>
            <a:pPr eaLnBrk="1" hangingPunct="1"/>
            <a:endParaRPr lang="en-US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29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由Nordri®（www.nordridesign.com ） 设计提供">
  <a:themeElements>
    <a:clrScheme name="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5DA10B"/>
      </a:accent1>
      <a:accent2>
        <a:srgbClr val="FF9933"/>
      </a:accent2>
      <a:accent3>
        <a:srgbClr val="FFFFFF"/>
      </a:accent3>
      <a:accent4>
        <a:srgbClr val="000000"/>
      </a:accent4>
      <a:accent5>
        <a:srgbClr val="B6CDAA"/>
      </a:accent5>
      <a:accent6>
        <a:srgbClr val="E78A2D"/>
      </a:accent6>
      <a:hlink>
        <a:srgbClr val="0070C0"/>
      </a:hlink>
      <a:folHlink>
        <a:srgbClr val="7030A0"/>
      </a:folHlink>
    </a:clrScheme>
    <a:fontScheme name="由Nordri®（www.nordridesign.com ） 设计提供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由Nordri®（www.nordridesign.com ） 设计提供">
  <a:themeElements>
    <a:clrScheme name="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5DA10B"/>
      </a:accent1>
      <a:accent2>
        <a:srgbClr val="FF9933"/>
      </a:accent2>
      <a:accent3>
        <a:srgbClr val="FFFFFF"/>
      </a:accent3>
      <a:accent4>
        <a:srgbClr val="000000"/>
      </a:accent4>
      <a:accent5>
        <a:srgbClr val="B6CDAA"/>
      </a:accent5>
      <a:accent6>
        <a:srgbClr val="E78A2D"/>
      </a:accent6>
      <a:hlink>
        <a:srgbClr val="0070C0"/>
      </a:hlink>
      <a:folHlink>
        <a:srgbClr val="7030A0"/>
      </a:folHlink>
    </a:clrScheme>
    <a:fontScheme name="由Nordri®（www.nordridesign.com ） 设计提供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5DA10B"/>
      </a:accent1>
      <a:accent2>
        <a:srgbClr val="FF9933"/>
      </a:accent2>
      <a:accent3>
        <a:srgbClr val="FFFFFF"/>
      </a:accent3>
      <a:accent4>
        <a:srgbClr val="000000"/>
      </a:accent4>
      <a:accent5>
        <a:srgbClr val="B6CDAA"/>
      </a:accent5>
      <a:accent6>
        <a:srgbClr val="E78A2D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Pages>0</Pages>
  <Words>1855</Words>
  <Characters>0</Characters>
  <Application>Microsoft Office PowerPoint</Application>
  <DocSecurity>0</DocSecurity>
  <PresentationFormat>全屏显示(4:3)</PresentationFormat>
  <Lines>0</Lines>
  <Paragraphs>142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由Nordri®（www.nordridesign.com ） 设计提供</vt:lpstr>
      <vt:lpstr>1_由Nordri®（www.nordridesign.com ） 设计提供</vt:lpstr>
      <vt:lpstr>生态文明建设策略</vt:lpstr>
      <vt:lpstr>生态文明建设策略</vt:lpstr>
      <vt:lpstr>一、我国目前生态环境的现状</vt:lpstr>
      <vt:lpstr>生态文明建设策略</vt:lpstr>
      <vt:lpstr>生态文明建设策略</vt:lpstr>
      <vt:lpstr>生态文明建设策略</vt:lpstr>
      <vt:lpstr>二、生态文明建设的重大意义</vt:lpstr>
      <vt:lpstr>PowerPoint 演示文稿</vt:lpstr>
      <vt:lpstr>PowerPoint 演示文稿</vt:lpstr>
      <vt:lpstr>三、坚持节约资源和环境保护的基本国策</vt:lpstr>
      <vt:lpstr>四、生态文明建设的战略任务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PPT模板/图示</dc:subject>
  <dc:creator>第一PPT</dc:creator>
  <dc:description>www.1ppt.com</dc:description>
  <cp:lastModifiedBy>user</cp:lastModifiedBy>
  <cp:revision>362</cp:revision>
  <dcterms:created xsi:type="dcterms:W3CDTF">2011-11-02T18:06:00Z</dcterms:created>
  <dcterms:modified xsi:type="dcterms:W3CDTF">2017-06-01T08:39:57Z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280499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  <property fmtid="{D5CDD505-2E9C-101B-9397-08002B2CF9AE}" pid="5" name="KSOProductBuildVer">
    <vt:lpwstr>2052-9.1.0.4167</vt:lpwstr>
  </property>
</Properties>
</file>